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577" r:id="rId2"/>
    <p:sldId id="488" r:id="rId3"/>
    <p:sldId id="489" r:id="rId4"/>
    <p:sldId id="529" r:id="rId5"/>
    <p:sldId id="401" r:id="rId6"/>
    <p:sldId id="431" r:id="rId7"/>
    <p:sldId id="353" r:id="rId8"/>
    <p:sldId id="537" r:id="rId9"/>
    <p:sldId id="539" r:id="rId10"/>
    <p:sldId id="540" r:id="rId11"/>
    <p:sldId id="541" r:id="rId12"/>
    <p:sldId id="584" r:id="rId13"/>
    <p:sldId id="585" r:id="rId14"/>
    <p:sldId id="586" r:id="rId15"/>
    <p:sldId id="587" r:id="rId16"/>
    <p:sldId id="581" r:id="rId17"/>
    <p:sldId id="582" r:id="rId18"/>
    <p:sldId id="491" r:id="rId19"/>
    <p:sldId id="562" r:id="rId20"/>
    <p:sldId id="480" r:id="rId21"/>
    <p:sldId id="578" r:id="rId22"/>
    <p:sldId id="536" r:id="rId23"/>
    <p:sldId id="272" r:id="rId24"/>
    <p:sldId id="336" r:id="rId25"/>
    <p:sldId id="490" r:id="rId26"/>
    <p:sldId id="535" r:id="rId27"/>
    <p:sldId id="525" r:id="rId28"/>
    <p:sldId id="400" r:id="rId29"/>
  </p:sldIdLst>
  <p:sldSz cx="12192000" cy="6858000"/>
  <p:notesSz cx="6797675" cy="9926638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4B88"/>
    <a:srgbClr val="97B1CF"/>
    <a:srgbClr val="4F2C20"/>
    <a:srgbClr val="372813"/>
    <a:srgbClr val="9AA9BD"/>
    <a:srgbClr val="B0FF7B"/>
    <a:srgbClr val="8EB0D3"/>
    <a:srgbClr val="CEC5BC"/>
    <a:srgbClr val="A59B92"/>
    <a:srgbClr val="2C38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63" autoAdjust="0"/>
    <p:restoredTop sz="86894" autoAdjust="0"/>
  </p:normalViewPr>
  <p:slideViewPr>
    <p:cSldViewPr snapToGrid="0">
      <p:cViewPr varScale="1">
        <p:scale>
          <a:sx n="95" d="100"/>
          <a:sy n="95" d="100"/>
        </p:scale>
        <p:origin x="414" y="10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9" d="100"/>
          <a:sy n="79" d="100"/>
        </p:scale>
        <p:origin x="395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26" Type="http://schemas.openxmlformats.org/officeDocument/2006/relationships/slide" Target="slides/slide25.xml" /><Relationship Id="rId3" Type="http://schemas.openxmlformats.org/officeDocument/2006/relationships/slide" Target="slides/slide2.xml" /><Relationship Id="rId21" Type="http://schemas.openxmlformats.org/officeDocument/2006/relationships/slide" Target="slides/slide20.xml" /><Relationship Id="rId34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5" Type="http://schemas.openxmlformats.org/officeDocument/2006/relationships/slide" Target="slides/slide24.xml" /><Relationship Id="rId33" Type="http://schemas.openxmlformats.org/officeDocument/2006/relationships/viewProps" Target="viewProps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slide" Target="slides/slide19.xml" /><Relationship Id="rId29" Type="http://schemas.openxmlformats.org/officeDocument/2006/relationships/slide" Target="slides/slide28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24" Type="http://schemas.openxmlformats.org/officeDocument/2006/relationships/slide" Target="slides/slide23.xml" /><Relationship Id="rId32" Type="http://schemas.openxmlformats.org/officeDocument/2006/relationships/presProps" Target="presProps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23" Type="http://schemas.openxmlformats.org/officeDocument/2006/relationships/slide" Target="slides/slide22.xml" /><Relationship Id="rId28" Type="http://schemas.openxmlformats.org/officeDocument/2006/relationships/slide" Target="slides/slide27.xml" /><Relationship Id="rId10" Type="http://schemas.openxmlformats.org/officeDocument/2006/relationships/slide" Target="slides/slide9.xml" /><Relationship Id="rId19" Type="http://schemas.openxmlformats.org/officeDocument/2006/relationships/slide" Target="slides/slide18.xml" /><Relationship Id="rId31" Type="http://schemas.openxmlformats.org/officeDocument/2006/relationships/handoutMaster" Target="handoutMasters/handoutMaster1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slide" Target="slides/slide21.xml" /><Relationship Id="rId27" Type="http://schemas.openxmlformats.org/officeDocument/2006/relationships/slide" Target="slides/slide26.xml" /><Relationship Id="rId30" Type="http://schemas.openxmlformats.org/officeDocument/2006/relationships/notesMaster" Target="notesMasters/notesMaster1.xml" /><Relationship Id="rId35" Type="http://schemas.openxmlformats.org/officeDocument/2006/relationships/tableStyles" Target="tableStyles.xml" 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7D10476-B173-4B4E-A31E-59CC76B5392C}" type="doc">
      <dgm:prSet loTypeId="urn:microsoft.com/office/officeart/2005/8/layout/cycle8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pt-BR"/>
        </a:p>
      </dgm:t>
    </dgm:pt>
    <dgm:pt modelId="{E36B9BB4-51FC-40C8-BACC-DCB0429C7EF8}">
      <dgm:prSet phldrT="[Texto]"/>
      <dgm:spPr/>
      <dgm:t>
        <a:bodyPr/>
        <a:lstStyle/>
        <a:p>
          <a:r>
            <a:rPr lang="pt-BR"/>
            <a:t>Boas</a:t>
          </a:r>
        </a:p>
        <a:p>
          <a:r>
            <a:rPr lang="pt-BR"/>
            <a:t>instituições</a:t>
          </a:r>
        </a:p>
      </dgm:t>
    </dgm:pt>
    <dgm:pt modelId="{ECB5D930-E629-438C-9368-CAE85A2512BC}" type="parTrans" cxnId="{7EE2E8AA-0C5A-4F6E-8B7D-05AD26C2AC0D}">
      <dgm:prSet/>
      <dgm:spPr/>
      <dgm:t>
        <a:bodyPr/>
        <a:lstStyle/>
        <a:p>
          <a:endParaRPr lang="pt-BR"/>
        </a:p>
      </dgm:t>
    </dgm:pt>
    <dgm:pt modelId="{88243E57-7A80-41E8-B7E0-0481385BC080}" type="sibTrans" cxnId="{7EE2E8AA-0C5A-4F6E-8B7D-05AD26C2AC0D}">
      <dgm:prSet/>
      <dgm:spPr/>
      <dgm:t>
        <a:bodyPr/>
        <a:lstStyle/>
        <a:p>
          <a:endParaRPr lang="pt-BR"/>
        </a:p>
      </dgm:t>
    </dgm:pt>
    <dgm:pt modelId="{470E42E8-79C7-44C1-BEE2-E250801A9168}">
      <dgm:prSet phldrT="[Texto]"/>
      <dgm:spPr/>
      <dgm:t>
        <a:bodyPr/>
        <a:lstStyle/>
        <a:p>
          <a:r>
            <a:rPr lang="pt-BR" dirty="0"/>
            <a:t>Segurança jurídica</a:t>
          </a:r>
        </a:p>
      </dgm:t>
    </dgm:pt>
    <dgm:pt modelId="{31056DF8-94D5-4CB8-9EC4-D5A6BF5731D9}" type="parTrans" cxnId="{448E55C2-A0FF-4370-869C-5F2C8D8612E2}">
      <dgm:prSet/>
      <dgm:spPr/>
      <dgm:t>
        <a:bodyPr/>
        <a:lstStyle/>
        <a:p>
          <a:endParaRPr lang="pt-BR"/>
        </a:p>
      </dgm:t>
    </dgm:pt>
    <dgm:pt modelId="{11BCB390-8CFB-4A85-9FDA-100C0E516436}" type="sibTrans" cxnId="{448E55C2-A0FF-4370-869C-5F2C8D8612E2}">
      <dgm:prSet/>
      <dgm:spPr/>
      <dgm:t>
        <a:bodyPr/>
        <a:lstStyle/>
        <a:p>
          <a:endParaRPr lang="pt-BR"/>
        </a:p>
      </dgm:t>
    </dgm:pt>
    <dgm:pt modelId="{711D9EAF-8A0D-478F-93FF-76FEF6F99E31}">
      <dgm:prSet phldrT="[Texto]"/>
      <dgm:spPr/>
      <dgm:t>
        <a:bodyPr/>
        <a:lstStyle/>
        <a:p>
          <a:r>
            <a:rPr lang="pt-BR" dirty="0"/>
            <a:t>Liberdade econômica</a:t>
          </a:r>
        </a:p>
      </dgm:t>
    </dgm:pt>
    <dgm:pt modelId="{64E64ABA-6D7B-4268-9FF3-721DC99D9C15}" type="parTrans" cxnId="{DE95240A-BC6E-43D4-B18A-BD3C8167504D}">
      <dgm:prSet/>
      <dgm:spPr/>
      <dgm:t>
        <a:bodyPr/>
        <a:lstStyle/>
        <a:p>
          <a:endParaRPr lang="pt-BR"/>
        </a:p>
      </dgm:t>
    </dgm:pt>
    <dgm:pt modelId="{595C7A82-7DDC-4452-A654-7FBC0F21AD80}" type="sibTrans" cxnId="{DE95240A-BC6E-43D4-B18A-BD3C8167504D}">
      <dgm:prSet/>
      <dgm:spPr/>
      <dgm:t>
        <a:bodyPr/>
        <a:lstStyle/>
        <a:p>
          <a:endParaRPr lang="pt-BR"/>
        </a:p>
      </dgm:t>
    </dgm:pt>
    <dgm:pt modelId="{0B540174-0048-407E-9A7F-E79AA2FE45E8}">
      <dgm:prSet/>
      <dgm:spPr/>
      <dgm:t>
        <a:bodyPr/>
        <a:lstStyle/>
        <a:p>
          <a:pPr algn="l"/>
          <a:r>
            <a:rPr lang="pt-BR" dirty="0"/>
            <a:t>Aumento da </a:t>
          </a:r>
          <a:r>
            <a:rPr lang="pt-BR" dirty="0" err="1"/>
            <a:t>compe-titividade</a:t>
          </a:r>
          <a:endParaRPr lang="pt-BR" dirty="0"/>
        </a:p>
      </dgm:t>
    </dgm:pt>
    <dgm:pt modelId="{E8398E5F-FB78-46B1-A4CF-72139F8F94C4}" type="parTrans" cxnId="{4CFCCDDE-C895-4392-BAC9-9F2362E57345}">
      <dgm:prSet/>
      <dgm:spPr/>
      <dgm:t>
        <a:bodyPr/>
        <a:lstStyle/>
        <a:p>
          <a:endParaRPr lang="pt-BR"/>
        </a:p>
      </dgm:t>
    </dgm:pt>
    <dgm:pt modelId="{8D543AF1-2EB4-4892-86EA-3E15E637EEC5}" type="sibTrans" cxnId="{4CFCCDDE-C895-4392-BAC9-9F2362E57345}">
      <dgm:prSet/>
      <dgm:spPr/>
      <dgm:t>
        <a:bodyPr/>
        <a:lstStyle/>
        <a:p>
          <a:endParaRPr lang="pt-BR"/>
        </a:p>
      </dgm:t>
    </dgm:pt>
    <dgm:pt modelId="{27DAC6B4-7000-4A25-890D-7AE7572F1B4B}" type="pres">
      <dgm:prSet presAssocID="{57D10476-B173-4B4E-A31E-59CC76B5392C}" presName="compositeShape" presStyleCnt="0">
        <dgm:presLayoutVars>
          <dgm:chMax val="7"/>
          <dgm:dir/>
          <dgm:resizeHandles val="exact"/>
        </dgm:presLayoutVars>
      </dgm:prSet>
      <dgm:spPr/>
    </dgm:pt>
    <dgm:pt modelId="{35783846-DAFF-422A-B344-837405D5CFF9}" type="pres">
      <dgm:prSet presAssocID="{57D10476-B173-4B4E-A31E-59CC76B5392C}" presName="wedge1" presStyleLbl="node1" presStyleIdx="0" presStyleCnt="4"/>
      <dgm:spPr/>
    </dgm:pt>
    <dgm:pt modelId="{EE12286E-6EA9-48AD-9162-B113DDE6F5FD}" type="pres">
      <dgm:prSet presAssocID="{57D10476-B173-4B4E-A31E-59CC76B5392C}" presName="dummy1a" presStyleCnt="0"/>
      <dgm:spPr/>
    </dgm:pt>
    <dgm:pt modelId="{D69AACC1-C68F-4B95-8131-5169A3078FCE}" type="pres">
      <dgm:prSet presAssocID="{57D10476-B173-4B4E-A31E-59CC76B5392C}" presName="dummy1b" presStyleCnt="0"/>
      <dgm:spPr/>
    </dgm:pt>
    <dgm:pt modelId="{F1699CA2-D5AA-44DF-8C78-BE15F96DED7E}" type="pres">
      <dgm:prSet presAssocID="{57D10476-B173-4B4E-A31E-59CC76B5392C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A81B4B3-2E80-417E-B121-882A66A1A451}" type="pres">
      <dgm:prSet presAssocID="{57D10476-B173-4B4E-A31E-59CC76B5392C}" presName="wedge2" presStyleLbl="node1" presStyleIdx="1" presStyleCnt="4"/>
      <dgm:spPr/>
    </dgm:pt>
    <dgm:pt modelId="{C481F8D8-620B-4841-9D6E-F4CBF4ABE3F9}" type="pres">
      <dgm:prSet presAssocID="{57D10476-B173-4B4E-A31E-59CC76B5392C}" presName="dummy2a" presStyleCnt="0"/>
      <dgm:spPr/>
    </dgm:pt>
    <dgm:pt modelId="{5AB4959F-D1BB-4CF3-8EA8-0D859305AA06}" type="pres">
      <dgm:prSet presAssocID="{57D10476-B173-4B4E-A31E-59CC76B5392C}" presName="dummy2b" presStyleCnt="0"/>
      <dgm:spPr/>
    </dgm:pt>
    <dgm:pt modelId="{F710B909-EF55-4F0E-A60C-F4C75290E1BF}" type="pres">
      <dgm:prSet presAssocID="{57D10476-B173-4B4E-A31E-59CC76B5392C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D9A2AC06-0E12-4FA2-ADA6-97EA0087E68E}" type="pres">
      <dgm:prSet presAssocID="{57D10476-B173-4B4E-A31E-59CC76B5392C}" presName="wedge3" presStyleLbl="node1" presStyleIdx="2" presStyleCnt="4"/>
      <dgm:spPr/>
    </dgm:pt>
    <dgm:pt modelId="{4CDF6265-9412-4F71-86AD-FD0CE5553A1B}" type="pres">
      <dgm:prSet presAssocID="{57D10476-B173-4B4E-A31E-59CC76B5392C}" presName="dummy3a" presStyleCnt="0"/>
      <dgm:spPr/>
    </dgm:pt>
    <dgm:pt modelId="{AACA5969-A5FF-4BA9-A289-306948777626}" type="pres">
      <dgm:prSet presAssocID="{57D10476-B173-4B4E-A31E-59CC76B5392C}" presName="dummy3b" presStyleCnt="0"/>
      <dgm:spPr/>
    </dgm:pt>
    <dgm:pt modelId="{39138F41-EA2F-4C60-AE1D-887B0F799630}" type="pres">
      <dgm:prSet presAssocID="{57D10476-B173-4B4E-A31E-59CC76B5392C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AEA13735-BBCE-4161-B3EF-E7CD29DFE049}" type="pres">
      <dgm:prSet presAssocID="{57D10476-B173-4B4E-A31E-59CC76B5392C}" presName="wedge4" presStyleLbl="node1" presStyleIdx="3" presStyleCnt="4"/>
      <dgm:spPr/>
    </dgm:pt>
    <dgm:pt modelId="{923E76E7-8418-442D-A042-4EB839EC68FC}" type="pres">
      <dgm:prSet presAssocID="{57D10476-B173-4B4E-A31E-59CC76B5392C}" presName="dummy4a" presStyleCnt="0"/>
      <dgm:spPr/>
    </dgm:pt>
    <dgm:pt modelId="{10A5DC5D-787F-4E7D-A53F-1ADB19129288}" type="pres">
      <dgm:prSet presAssocID="{57D10476-B173-4B4E-A31E-59CC76B5392C}" presName="dummy4b" presStyleCnt="0"/>
      <dgm:spPr/>
    </dgm:pt>
    <dgm:pt modelId="{1AAF6989-BF7F-43C0-8B32-DDFC16E901A7}" type="pres">
      <dgm:prSet presAssocID="{57D10476-B173-4B4E-A31E-59CC76B5392C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7346A737-57D1-4D3D-9016-E5A4A57F203D}" type="pres">
      <dgm:prSet presAssocID="{88243E57-7A80-41E8-B7E0-0481385BC080}" presName="arrowWedge1" presStyleLbl="fgSibTrans2D1" presStyleIdx="0" presStyleCnt="4"/>
      <dgm:spPr/>
    </dgm:pt>
    <dgm:pt modelId="{12EABAAF-FFCF-4C0F-AD77-C73273E130E5}" type="pres">
      <dgm:prSet presAssocID="{11BCB390-8CFB-4A85-9FDA-100C0E516436}" presName="arrowWedge2" presStyleLbl="fgSibTrans2D1" presStyleIdx="1" presStyleCnt="4"/>
      <dgm:spPr/>
    </dgm:pt>
    <dgm:pt modelId="{B3C8FF32-7A34-4669-AEB2-2C0526E688FB}" type="pres">
      <dgm:prSet presAssocID="{595C7A82-7DDC-4452-A654-7FBC0F21AD80}" presName="arrowWedge3" presStyleLbl="fgSibTrans2D1" presStyleIdx="2" presStyleCnt="4"/>
      <dgm:spPr/>
    </dgm:pt>
    <dgm:pt modelId="{2A4FF951-C2BE-4BF0-9874-BD7A666EF912}" type="pres">
      <dgm:prSet presAssocID="{8D543AF1-2EB4-4892-86EA-3E15E637EEC5}" presName="arrowWedge4" presStyleLbl="fgSibTrans2D1" presStyleIdx="3" presStyleCnt="4"/>
      <dgm:spPr/>
    </dgm:pt>
  </dgm:ptLst>
  <dgm:cxnLst>
    <dgm:cxn modelId="{DE95240A-BC6E-43D4-B18A-BD3C8167504D}" srcId="{57D10476-B173-4B4E-A31E-59CC76B5392C}" destId="{711D9EAF-8A0D-478F-93FF-76FEF6F99E31}" srcOrd="2" destOrd="0" parTransId="{64E64ABA-6D7B-4268-9FF3-721DC99D9C15}" sibTransId="{595C7A82-7DDC-4452-A654-7FBC0F21AD80}"/>
    <dgm:cxn modelId="{E786FD75-A9C9-411F-8CA2-FF135CAC89E9}" type="presOf" srcId="{57D10476-B173-4B4E-A31E-59CC76B5392C}" destId="{27DAC6B4-7000-4A25-890D-7AE7572F1B4B}" srcOrd="0" destOrd="0" presId="urn:microsoft.com/office/officeart/2005/8/layout/cycle8"/>
    <dgm:cxn modelId="{AA46228B-B34E-4A92-AE60-4AF99D9FE989}" type="presOf" srcId="{E36B9BB4-51FC-40C8-BACC-DCB0429C7EF8}" destId="{35783846-DAFF-422A-B344-837405D5CFF9}" srcOrd="0" destOrd="0" presId="urn:microsoft.com/office/officeart/2005/8/layout/cycle8"/>
    <dgm:cxn modelId="{A8FA508C-E508-4D74-895B-56CF7F469C60}" type="presOf" srcId="{0B540174-0048-407E-9A7F-E79AA2FE45E8}" destId="{1AAF6989-BF7F-43C0-8B32-DDFC16E901A7}" srcOrd="1" destOrd="0" presId="urn:microsoft.com/office/officeart/2005/8/layout/cycle8"/>
    <dgm:cxn modelId="{CA7FE18F-D3B5-4E2A-8640-1742B0E16550}" type="presOf" srcId="{470E42E8-79C7-44C1-BEE2-E250801A9168}" destId="{DA81B4B3-2E80-417E-B121-882A66A1A451}" srcOrd="0" destOrd="0" presId="urn:microsoft.com/office/officeart/2005/8/layout/cycle8"/>
    <dgm:cxn modelId="{7EE2E8AA-0C5A-4F6E-8B7D-05AD26C2AC0D}" srcId="{57D10476-B173-4B4E-A31E-59CC76B5392C}" destId="{E36B9BB4-51FC-40C8-BACC-DCB0429C7EF8}" srcOrd="0" destOrd="0" parTransId="{ECB5D930-E629-438C-9368-CAE85A2512BC}" sibTransId="{88243E57-7A80-41E8-B7E0-0481385BC080}"/>
    <dgm:cxn modelId="{DC5EACAB-CEAF-4AD8-A6FC-C14CDA6B037A}" type="presOf" srcId="{E36B9BB4-51FC-40C8-BACC-DCB0429C7EF8}" destId="{F1699CA2-D5AA-44DF-8C78-BE15F96DED7E}" srcOrd="1" destOrd="0" presId="urn:microsoft.com/office/officeart/2005/8/layout/cycle8"/>
    <dgm:cxn modelId="{448E55C2-A0FF-4370-869C-5F2C8D8612E2}" srcId="{57D10476-B173-4B4E-A31E-59CC76B5392C}" destId="{470E42E8-79C7-44C1-BEE2-E250801A9168}" srcOrd="1" destOrd="0" parTransId="{31056DF8-94D5-4CB8-9EC4-D5A6BF5731D9}" sibTransId="{11BCB390-8CFB-4A85-9FDA-100C0E516436}"/>
    <dgm:cxn modelId="{333847CD-1033-48AD-BFD8-4E5641117188}" type="presOf" srcId="{470E42E8-79C7-44C1-BEE2-E250801A9168}" destId="{F710B909-EF55-4F0E-A60C-F4C75290E1BF}" srcOrd="1" destOrd="0" presId="urn:microsoft.com/office/officeart/2005/8/layout/cycle8"/>
    <dgm:cxn modelId="{AC4F39CF-8C74-4BC9-85DF-B8B699C93444}" type="presOf" srcId="{0B540174-0048-407E-9A7F-E79AA2FE45E8}" destId="{AEA13735-BBCE-4161-B3EF-E7CD29DFE049}" srcOrd="0" destOrd="0" presId="urn:microsoft.com/office/officeart/2005/8/layout/cycle8"/>
    <dgm:cxn modelId="{949CE3DD-2CC2-4DE8-8F54-864C18D192E8}" type="presOf" srcId="{711D9EAF-8A0D-478F-93FF-76FEF6F99E31}" destId="{39138F41-EA2F-4C60-AE1D-887B0F799630}" srcOrd="1" destOrd="0" presId="urn:microsoft.com/office/officeart/2005/8/layout/cycle8"/>
    <dgm:cxn modelId="{4CFCCDDE-C895-4392-BAC9-9F2362E57345}" srcId="{57D10476-B173-4B4E-A31E-59CC76B5392C}" destId="{0B540174-0048-407E-9A7F-E79AA2FE45E8}" srcOrd="3" destOrd="0" parTransId="{E8398E5F-FB78-46B1-A4CF-72139F8F94C4}" sibTransId="{8D543AF1-2EB4-4892-86EA-3E15E637EEC5}"/>
    <dgm:cxn modelId="{00E723E4-8A35-480F-841C-DCE81B849CFF}" type="presOf" srcId="{711D9EAF-8A0D-478F-93FF-76FEF6F99E31}" destId="{D9A2AC06-0E12-4FA2-ADA6-97EA0087E68E}" srcOrd="0" destOrd="0" presId="urn:microsoft.com/office/officeart/2005/8/layout/cycle8"/>
    <dgm:cxn modelId="{E373DABD-8A73-46E0-84D8-BBD982473E28}" type="presParOf" srcId="{27DAC6B4-7000-4A25-890D-7AE7572F1B4B}" destId="{35783846-DAFF-422A-B344-837405D5CFF9}" srcOrd="0" destOrd="0" presId="urn:microsoft.com/office/officeart/2005/8/layout/cycle8"/>
    <dgm:cxn modelId="{CE827A5C-E4D9-47F4-99D9-D110E630AAE7}" type="presParOf" srcId="{27DAC6B4-7000-4A25-890D-7AE7572F1B4B}" destId="{EE12286E-6EA9-48AD-9162-B113DDE6F5FD}" srcOrd="1" destOrd="0" presId="urn:microsoft.com/office/officeart/2005/8/layout/cycle8"/>
    <dgm:cxn modelId="{6F84E574-8198-456C-8E65-C0D628AAF311}" type="presParOf" srcId="{27DAC6B4-7000-4A25-890D-7AE7572F1B4B}" destId="{D69AACC1-C68F-4B95-8131-5169A3078FCE}" srcOrd="2" destOrd="0" presId="urn:microsoft.com/office/officeart/2005/8/layout/cycle8"/>
    <dgm:cxn modelId="{813E957A-7BFA-4DA6-8F73-451DB8CBA65E}" type="presParOf" srcId="{27DAC6B4-7000-4A25-890D-7AE7572F1B4B}" destId="{F1699CA2-D5AA-44DF-8C78-BE15F96DED7E}" srcOrd="3" destOrd="0" presId="urn:microsoft.com/office/officeart/2005/8/layout/cycle8"/>
    <dgm:cxn modelId="{3657FE17-6DB4-45BB-85AE-2FC8B5E7A8D4}" type="presParOf" srcId="{27DAC6B4-7000-4A25-890D-7AE7572F1B4B}" destId="{DA81B4B3-2E80-417E-B121-882A66A1A451}" srcOrd="4" destOrd="0" presId="urn:microsoft.com/office/officeart/2005/8/layout/cycle8"/>
    <dgm:cxn modelId="{43B5738E-BD1A-45B2-9C6E-AB92117D2B0B}" type="presParOf" srcId="{27DAC6B4-7000-4A25-890D-7AE7572F1B4B}" destId="{C481F8D8-620B-4841-9D6E-F4CBF4ABE3F9}" srcOrd="5" destOrd="0" presId="urn:microsoft.com/office/officeart/2005/8/layout/cycle8"/>
    <dgm:cxn modelId="{28614077-9CC7-4732-84DF-0518470EFF88}" type="presParOf" srcId="{27DAC6B4-7000-4A25-890D-7AE7572F1B4B}" destId="{5AB4959F-D1BB-4CF3-8EA8-0D859305AA06}" srcOrd="6" destOrd="0" presId="urn:microsoft.com/office/officeart/2005/8/layout/cycle8"/>
    <dgm:cxn modelId="{8B440AF6-BB8C-48D7-ABFA-5EBF4B8DA52F}" type="presParOf" srcId="{27DAC6B4-7000-4A25-890D-7AE7572F1B4B}" destId="{F710B909-EF55-4F0E-A60C-F4C75290E1BF}" srcOrd="7" destOrd="0" presId="urn:microsoft.com/office/officeart/2005/8/layout/cycle8"/>
    <dgm:cxn modelId="{B4D12740-AE6A-4B09-A654-54D7760663F5}" type="presParOf" srcId="{27DAC6B4-7000-4A25-890D-7AE7572F1B4B}" destId="{D9A2AC06-0E12-4FA2-ADA6-97EA0087E68E}" srcOrd="8" destOrd="0" presId="urn:microsoft.com/office/officeart/2005/8/layout/cycle8"/>
    <dgm:cxn modelId="{B112D763-F19C-4458-AA61-79BB65C98842}" type="presParOf" srcId="{27DAC6B4-7000-4A25-890D-7AE7572F1B4B}" destId="{4CDF6265-9412-4F71-86AD-FD0CE5553A1B}" srcOrd="9" destOrd="0" presId="urn:microsoft.com/office/officeart/2005/8/layout/cycle8"/>
    <dgm:cxn modelId="{FD1597F3-7BD8-49CF-8B2D-95B8F66AFC15}" type="presParOf" srcId="{27DAC6B4-7000-4A25-890D-7AE7572F1B4B}" destId="{AACA5969-A5FF-4BA9-A289-306948777626}" srcOrd="10" destOrd="0" presId="urn:microsoft.com/office/officeart/2005/8/layout/cycle8"/>
    <dgm:cxn modelId="{59A8649C-0C15-47DA-8077-F1F531C19204}" type="presParOf" srcId="{27DAC6B4-7000-4A25-890D-7AE7572F1B4B}" destId="{39138F41-EA2F-4C60-AE1D-887B0F799630}" srcOrd="11" destOrd="0" presId="urn:microsoft.com/office/officeart/2005/8/layout/cycle8"/>
    <dgm:cxn modelId="{CF658108-1321-4C02-9A6B-D0C1CE9E4AD9}" type="presParOf" srcId="{27DAC6B4-7000-4A25-890D-7AE7572F1B4B}" destId="{AEA13735-BBCE-4161-B3EF-E7CD29DFE049}" srcOrd="12" destOrd="0" presId="urn:microsoft.com/office/officeart/2005/8/layout/cycle8"/>
    <dgm:cxn modelId="{8C308B3D-E886-44A2-B622-7D25D813EAC8}" type="presParOf" srcId="{27DAC6B4-7000-4A25-890D-7AE7572F1B4B}" destId="{923E76E7-8418-442D-A042-4EB839EC68FC}" srcOrd="13" destOrd="0" presId="urn:microsoft.com/office/officeart/2005/8/layout/cycle8"/>
    <dgm:cxn modelId="{1740F7FC-F019-4FFB-809B-74C9517CBF10}" type="presParOf" srcId="{27DAC6B4-7000-4A25-890D-7AE7572F1B4B}" destId="{10A5DC5D-787F-4E7D-A53F-1ADB19129288}" srcOrd="14" destOrd="0" presId="urn:microsoft.com/office/officeart/2005/8/layout/cycle8"/>
    <dgm:cxn modelId="{35567B8E-D38D-4406-AE16-643B85725259}" type="presParOf" srcId="{27DAC6B4-7000-4A25-890D-7AE7572F1B4B}" destId="{1AAF6989-BF7F-43C0-8B32-DDFC16E901A7}" srcOrd="15" destOrd="0" presId="urn:microsoft.com/office/officeart/2005/8/layout/cycle8"/>
    <dgm:cxn modelId="{D4D8CDBC-7B2C-4850-B9BF-287593060F9C}" type="presParOf" srcId="{27DAC6B4-7000-4A25-890D-7AE7572F1B4B}" destId="{7346A737-57D1-4D3D-9016-E5A4A57F203D}" srcOrd="16" destOrd="0" presId="urn:microsoft.com/office/officeart/2005/8/layout/cycle8"/>
    <dgm:cxn modelId="{00D7422F-A7D2-4730-8D47-087A5AA9C51D}" type="presParOf" srcId="{27DAC6B4-7000-4A25-890D-7AE7572F1B4B}" destId="{12EABAAF-FFCF-4C0F-AD77-C73273E130E5}" srcOrd="17" destOrd="0" presId="urn:microsoft.com/office/officeart/2005/8/layout/cycle8"/>
    <dgm:cxn modelId="{A263E36E-CB45-4170-8FE5-36FD8CAFCB57}" type="presParOf" srcId="{27DAC6B4-7000-4A25-890D-7AE7572F1B4B}" destId="{B3C8FF32-7A34-4669-AEB2-2C0526E688FB}" srcOrd="18" destOrd="0" presId="urn:microsoft.com/office/officeart/2005/8/layout/cycle8"/>
    <dgm:cxn modelId="{0D9A4956-ED69-4470-A91B-1A41D21EEB2F}" type="presParOf" srcId="{27DAC6B4-7000-4A25-890D-7AE7572F1B4B}" destId="{2A4FF951-C2BE-4BF0-9874-BD7A666EF912}" srcOrd="19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E5735B-3F9B-495A-8C16-75BA544B3650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8DEEB77C-4B78-4BCA-B130-676CEE3BD65C}">
      <dgm:prSet/>
      <dgm:spPr/>
      <dgm:t>
        <a:bodyPr/>
        <a:lstStyle/>
        <a:p>
          <a:r>
            <a:rPr lang="en-US" b="1"/>
            <a:t>Estruturação de Centro de Governo</a:t>
          </a:r>
          <a:endParaRPr lang="en-US"/>
        </a:p>
      </dgm:t>
    </dgm:pt>
    <dgm:pt modelId="{0B4B120F-0E1A-4B31-BBA7-81DF6F1803BE}" type="parTrans" cxnId="{9CD856AD-5D75-477D-9961-88D657E1F17F}">
      <dgm:prSet/>
      <dgm:spPr/>
      <dgm:t>
        <a:bodyPr/>
        <a:lstStyle/>
        <a:p>
          <a:endParaRPr lang="en-US"/>
        </a:p>
      </dgm:t>
    </dgm:pt>
    <dgm:pt modelId="{94712118-7C76-4E18-9FF8-CD7BF52E708C}" type="sibTrans" cxnId="{9CD856AD-5D75-477D-9961-88D657E1F17F}">
      <dgm:prSet/>
      <dgm:spPr/>
      <dgm:t>
        <a:bodyPr/>
        <a:lstStyle/>
        <a:p>
          <a:endParaRPr lang="en-US"/>
        </a:p>
      </dgm:t>
    </dgm:pt>
    <dgm:pt modelId="{544BFA64-FFB4-43B1-A57D-AE93C6D1992B}">
      <dgm:prSet/>
      <dgm:spPr/>
      <dgm:t>
        <a:bodyPr/>
        <a:lstStyle/>
        <a:p>
          <a:r>
            <a:rPr lang="en-US" b="1"/>
            <a:t>Melhor articulação entre entes federativos</a:t>
          </a:r>
          <a:endParaRPr lang="en-US"/>
        </a:p>
      </dgm:t>
    </dgm:pt>
    <dgm:pt modelId="{46101F38-F7C4-4F63-A436-311DA7115FEA}" type="parTrans" cxnId="{53FED0B1-F534-4864-BCBA-61EF081CCADC}">
      <dgm:prSet/>
      <dgm:spPr/>
      <dgm:t>
        <a:bodyPr/>
        <a:lstStyle/>
        <a:p>
          <a:endParaRPr lang="en-US"/>
        </a:p>
      </dgm:t>
    </dgm:pt>
    <dgm:pt modelId="{C58ACF30-6BA5-4E62-8FD5-51A46F896C93}" type="sibTrans" cxnId="{53FED0B1-F534-4864-BCBA-61EF081CCADC}">
      <dgm:prSet/>
      <dgm:spPr/>
      <dgm:t>
        <a:bodyPr/>
        <a:lstStyle/>
        <a:p>
          <a:endParaRPr lang="en-US"/>
        </a:p>
      </dgm:t>
    </dgm:pt>
    <dgm:pt modelId="{1A2DF76C-A66C-4D5E-9AFD-2D330BF999DF}">
      <dgm:prSet/>
      <dgm:spPr/>
      <dgm:t>
        <a:bodyPr/>
        <a:lstStyle/>
        <a:p>
          <a:r>
            <a:rPr lang="en-US" b="1"/>
            <a:t>União entre educação e tecnologia</a:t>
          </a:r>
          <a:endParaRPr lang="en-US"/>
        </a:p>
      </dgm:t>
    </dgm:pt>
    <dgm:pt modelId="{C2797B6D-6226-4088-95E2-10783988F178}" type="parTrans" cxnId="{DFE104AB-EFFE-4519-A0DB-121F7D51EE0F}">
      <dgm:prSet/>
      <dgm:spPr/>
      <dgm:t>
        <a:bodyPr/>
        <a:lstStyle/>
        <a:p>
          <a:endParaRPr lang="en-US"/>
        </a:p>
      </dgm:t>
    </dgm:pt>
    <dgm:pt modelId="{5AA300B5-33FC-44CD-AACF-E55477259FDB}" type="sibTrans" cxnId="{DFE104AB-EFFE-4519-A0DB-121F7D51EE0F}">
      <dgm:prSet/>
      <dgm:spPr/>
      <dgm:t>
        <a:bodyPr/>
        <a:lstStyle/>
        <a:p>
          <a:endParaRPr lang="en-US"/>
        </a:p>
      </dgm:t>
    </dgm:pt>
    <dgm:pt modelId="{1506D437-D24C-4CD1-8657-959997A30509}">
      <dgm:prSet/>
      <dgm:spPr/>
      <dgm:t>
        <a:bodyPr/>
        <a:lstStyle/>
        <a:p>
          <a:r>
            <a:rPr lang="en-US" b="1"/>
            <a:t>Indicadores para avaliação e acompanhamento do governante</a:t>
          </a:r>
          <a:endParaRPr lang="en-US"/>
        </a:p>
      </dgm:t>
    </dgm:pt>
    <dgm:pt modelId="{1DFAD80B-FA23-43C4-8CED-94ABE0C66E22}" type="parTrans" cxnId="{50DBB5C9-4EF5-41AF-9A40-7DC30A616D0F}">
      <dgm:prSet/>
      <dgm:spPr/>
      <dgm:t>
        <a:bodyPr/>
        <a:lstStyle/>
        <a:p>
          <a:endParaRPr lang="en-US"/>
        </a:p>
      </dgm:t>
    </dgm:pt>
    <dgm:pt modelId="{6B07A0B9-89B2-45AA-9499-2799176A3766}" type="sibTrans" cxnId="{50DBB5C9-4EF5-41AF-9A40-7DC30A616D0F}">
      <dgm:prSet/>
      <dgm:spPr/>
      <dgm:t>
        <a:bodyPr/>
        <a:lstStyle/>
        <a:p>
          <a:endParaRPr lang="en-US"/>
        </a:p>
      </dgm:t>
    </dgm:pt>
    <dgm:pt modelId="{5D6D70CB-8F57-4E7D-9C5F-409C9A642F41}">
      <dgm:prSet/>
      <dgm:spPr/>
      <dgm:t>
        <a:bodyPr/>
        <a:lstStyle/>
        <a:p>
          <a:r>
            <a:rPr lang="en-US" b="1"/>
            <a:t>Gestão de riscos e controles internos</a:t>
          </a:r>
          <a:endParaRPr lang="en-US"/>
        </a:p>
      </dgm:t>
    </dgm:pt>
    <dgm:pt modelId="{2873B614-F9B2-4668-B2EF-706E0144C03E}" type="parTrans" cxnId="{7BAD7EE5-B8D5-4E89-A849-835DBD0C78EE}">
      <dgm:prSet/>
      <dgm:spPr/>
      <dgm:t>
        <a:bodyPr/>
        <a:lstStyle/>
        <a:p>
          <a:endParaRPr lang="en-US"/>
        </a:p>
      </dgm:t>
    </dgm:pt>
    <dgm:pt modelId="{871F3CAD-7084-4578-A497-7C20FD137803}" type="sibTrans" cxnId="{7BAD7EE5-B8D5-4E89-A849-835DBD0C78EE}">
      <dgm:prSet/>
      <dgm:spPr/>
      <dgm:t>
        <a:bodyPr/>
        <a:lstStyle/>
        <a:p>
          <a:endParaRPr lang="en-US"/>
        </a:p>
      </dgm:t>
    </dgm:pt>
    <dgm:pt modelId="{12EDCE9D-4226-47B7-988B-4D6E8E69DF0E}" type="pres">
      <dgm:prSet presAssocID="{72E5735B-3F9B-495A-8C16-75BA544B3650}" presName="linear" presStyleCnt="0">
        <dgm:presLayoutVars>
          <dgm:animLvl val="lvl"/>
          <dgm:resizeHandles val="exact"/>
        </dgm:presLayoutVars>
      </dgm:prSet>
      <dgm:spPr/>
    </dgm:pt>
    <dgm:pt modelId="{A2A0AB96-A932-40BE-A797-95992D895BD5}" type="pres">
      <dgm:prSet presAssocID="{8DEEB77C-4B78-4BCA-B130-676CEE3BD65C}" presName="parentText" presStyleLbl="node1" presStyleIdx="0" presStyleCnt="5">
        <dgm:presLayoutVars>
          <dgm:chMax val="0"/>
          <dgm:bulletEnabled val="1"/>
        </dgm:presLayoutVars>
      </dgm:prSet>
      <dgm:spPr/>
    </dgm:pt>
    <dgm:pt modelId="{295C9C87-A78E-4820-89A4-84200D885C7D}" type="pres">
      <dgm:prSet presAssocID="{94712118-7C76-4E18-9FF8-CD7BF52E708C}" presName="spacer" presStyleCnt="0"/>
      <dgm:spPr/>
    </dgm:pt>
    <dgm:pt modelId="{8BB10AC4-4A7F-48E2-8AAA-E5CFC0CA34AA}" type="pres">
      <dgm:prSet presAssocID="{544BFA64-FFB4-43B1-A57D-AE93C6D1992B}" presName="parentText" presStyleLbl="node1" presStyleIdx="1" presStyleCnt="5">
        <dgm:presLayoutVars>
          <dgm:chMax val="0"/>
          <dgm:bulletEnabled val="1"/>
        </dgm:presLayoutVars>
      </dgm:prSet>
      <dgm:spPr/>
    </dgm:pt>
    <dgm:pt modelId="{5B45C81C-4BA6-430D-B45D-53ABDDD4FDAA}" type="pres">
      <dgm:prSet presAssocID="{C58ACF30-6BA5-4E62-8FD5-51A46F896C93}" presName="spacer" presStyleCnt="0"/>
      <dgm:spPr/>
    </dgm:pt>
    <dgm:pt modelId="{1CA93DDA-86F2-4AE7-BA72-69D3CD4327A6}" type="pres">
      <dgm:prSet presAssocID="{1A2DF76C-A66C-4D5E-9AFD-2D330BF999DF}" presName="parentText" presStyleLbl="node1" presStyleIdx="2" presStyleCnt="5">
        <dgm:presLayoutVars>
          <dgm:chMax val="0"/>
          <dgm:bulletEnabled val="1"/>
        </dgm:presLayoutVars>
      </dgm:prSet>
      <dgm:spPr/>
    </dgm:pt>
    <dgm:pt modelId="{E65E1FF8-97A0-437F-9BC9-DCA9695E96A4}" type="pres">
      <dgm:prSet presAssocID="{5AA300B5-33FC-44CD-AACF-E55477259FDB}" presName="spacer" presStyleCnt="0"/>
      <dgm:spPr/>
    </dgm:pt>
    <dgm:pt modelId="{5C119ED1-3695-4C28-9FED-F93E5B80A424}" type="pres">
      <dgm:prSet presAssocID="{1506D437-D24C-4CD1-8657-959997A30509}" presName="parentText" presStyleLbl="node1" presStyleIdx="3" presStyleCnt="5">
        <dgm:presLayoutVars>
          <dgm:chMax val="0"/>
          <dgm:bulletEnabled val="1"/>
        </dgm:presLayoutVars>
      </dgm:prSet>
      <dgm:spPr/>
    </dgm:pt>
    <dgm:pt modelId="{927D6A26-840A-4E23-A2DA-C30E0D8504F1}" type="pres">
      <dgm:prSet presAssocID="{6B07A0B9-89B2-45AA-9499-2799176A3766}" presName="spacer" presStyleCnt="0"/>
      <dgm:spPr/>
    </dgm:pt>
    <dgm:pt modelId="{61568521-219A-4A79-916F-490B6572F896}" type="pres">
      <dgm:prSet presAssocID="{5D6D70CB-8F57-4E7D-9C5F-409C9A642F41}" presName="parentText" presStyleLbl="node1" presStyleIdx="4" presStyleCnt="5">
        <dgm:presLayoutVars>
          <dgm:chMax val="0"/>
          <dgm:bulletEnabled val="1"/>
        </dgm:presLayoutVars>
      </dgm:prSet>
      <dgm:spPr/>
    </dgm:pt>
  </dgm:ptLst>
  <dgm:cxnLst>
    <dgm:cxn modelId="{67FDF40F-95E6-4BCC-807F-00C775A6E956}" type="presOf" srcId="{72E5735B-3F9B-495A-8C16-75BA544B3650}" destId="{12EDCE9D-4226-47B7-988B-4D6E8E69DF0E}" srcOrd="0" destOrd="0" presId="urn:microsoft.com/office/officeart/2005/8/layout/vList2"/>
    <dgm:cxn modelId="{CEDE1C73-534C-4AC9-AD0B-2177FBE4B229}" type="presOf" srcId="{1506D437-D24C-4CD1-8657-959997A30509}" destId="{5C119ED1-3695-4C28-9FED-F93E5B80A424}" srcOrd="0" destOrd="0" presId="urn:microsoft.com/office/officeart/2005/8/layout/vList2"/>
    <dgm:cxn modelId="{9876E07D-E6FE-428F-A4A6-65D2F9CDC94D}" type="presOf" srcId="{5D6D70CB-8F57-4E7D-9C5F-409C9A642F41}" destId="{61568521-219A-4A79-916F-490B6572F896}" srcOrd="0" destOrd="0" presId="urn:microsoft.com/office/officeart/2005/8/layout/vList2"/>
    <dgm:cxn modelId="{DFE104AB-EFFE-4519-A0DB-121F7D51EE0F}" srcId="{72E5735B-3F9B-495A-8C16-75BA544B3650}" destId="{1A2DF76C-A66C-4D5E-9AFD-2D330BF999DF}" srcOrd="2" destOrd="0" parTransId="{C2797B6D-6226-4088-95E2-10783988F178}" sibTransId="{5AA300B5-33FC-44CD-AACF-E55477259FDB}"/>
    <dgm:cxn modelId="{9CD856AD-5D75-477D-9961-88D657E1F17F}" srcId="{72E5735B-3F9B-495A-8C16-75BA544B3650}" destId="{8DEEB77C-4B78-4BCA-B130-676CEE3BD65C}" srcOrd="0" destOrd="0" parTransId="{0B4B120F-0E1A-4B31-BBA7-81DF6F1803BE}" sibTransId="{94712118-7C76-4E18-9FF8-CD7BF52E708C}"/>
    <dgm:cxn modelId="{53FED0B1-F534-4864-BCBA-61EF081CCADC}" srcId="{72E5735B-3F9B-495A-8C16-75BA544B3650}" destId="{544BFA64-FFB4-43B1-A57D-AE93C6D1992B}" srcOrd="1" destOrd="0" parTransId="{46101F38-F7C4-4F63-A436-311DA7115FEA}" sibTransId="{C58ACF30-6BA5-4E62-8FD5-51A46F896C93}"/>
    <dgm:cxn modelId="{CA5974B3-3488-4296-95CC-94EFE452CAE2}" type="presOf" srcId="{8DEEB77C-4B78-4BCA-B130-676CEE3BD65C}" destId="{A2A0AB96-A932-40BE-A797-95992D895BD5}" srcOrd="0" destOrd="0" presId="urn:microsoft.com/office/officeart/2005/8/layout/vList2"/>
    <dgm:cxn modelId="{50DBB5C9-4EF5-41AF-9A40-7DC30A616D0F}" srcId="{72E5735B-3F9B-495A-8C16-75BA544B3650}" destId="{1506D437-D24C-4CD1-8657-959997A30509}" srcOrd="3" destOrd="0" parTransId="{1DFAD80B-FA23-43C4-8CED-94ABE0C66E22}" sibTransId="{6B07A0B9-89B2-45AA-9499-2799176A3766}"/>
    <dgm:cxn modelId="{7BAD7EE5-B8D5-4E89-A849-835DBD0C78EE}" srcId="{72E5735B-3F9B-495A-8C16-75BA544B3650}" destId="{5D6D70CB-8F57-4E7D-9C5F-409C9A642F41}" srcOrd="4" destOrd="0" parTransId="{2873B614-F9B2-4668-B2EF-706E0144C03E}" sibTransId="{871F3CAD-7084-4578-A497-7C20FD137803}"/>
    <dgm:cxn modelId="{60EBB6E5-6229-4251-9B78-7472673C9C93}" type="presOf" srcId="{544BFA64-FFB4-43B1-A57D-AE93C6D1992B}" destId="{8BB10AC4-4A7F-48E2-8AAA-E5CFC0CA34AA}" srcOrd="0" destOrd="0" presId="urn:microsoft.com/office/officeart/2005/8/layout/vList2"/>
    <dgm:cxn modelId="{FE6711EB-C50F-40AA-9021-14442CD4D8E6}" type="presOf" srcId="{1A2DF76C-A66C-4D5E-9AFD-2D330BF999DF}" destId="{1CA93DDA-86F2-4AE7-BA72-69D3CD4327A6}" srcOrd="0" destOrd="0" presId="urn:microsoft.com/office/officeart/2005/8/layout/vList2"/>
    <dgm:cxn modelId="{70860CB4-2924-405A-BCCC-5C1A5E4207D3}" type="presParOf" srcId="{12EDCE9D-4226-47B7-988B-4D6E8E69DF0E}" destId="{A2A0AB96-A932-40BE-A797-95992D895BD5}" srcOrd="0" destOrd="0" presId="urn:microsoft.com/office/officeart/2005/8/layout/vList2"/>
    <dgm:cxn modelId="{3B97F5D0-EE83-4A93-B880-E57CD7F3FE86}" type="presParOf" srcId="{12EDCE9D-4226-47B7-988B-4D6E8E69DF0E}" destId="{295C9C87-A78E-4820-89A4-84200D885C7D}" srcOrd="1" destOrd="0" presId="urn:microsoft.com/office/officeart/2005/8/layout/vList2"/>
    <dgm:cxn modelId="{05941504-EDAE-4CB0-96BD-D30468D5E7D1}" type="presParOf" srcId="{12EDCE9D-4226-47B7-988B-4D6E8E69DF0E}" destId="{8BB10AC4-4A7F-48E2-8AAA-E5CFC0CA34AA}" srcOrd="2" destOrd="0" presId="urn:microsoft.com/office/officeart/2005/8/layout/vList2"/>
    <dgm:cxn modelId="{313DF488-7BCC-4594-A71D-A79D875224FA}" type="presParOf" srcId="{12EDCE9D-4226-47B7-988B-4D6E8E69DF0E}" destId="{5B45C81C-4BA6-430D-B45D-53ABDDD4FDAA}" srcOrd="3" destOrd="0" presId="urn:microsoft.com/office/officeart/2005/8/layout/vList2"/>
    <dgm:cxn modelId="{C56ED078-4FC7-470F-A763-DD0AF528A5A5}" type="presParOf" srcId="{12EDCE9D-4226-47B7-988B-4D6E8E69DF0E}" destId="{1CA93DDA-86F2-4AE7-BA72-69D3CD4327A6}" srcOrd="4" destOrd="0" presId="urn:microsoft.com/office/officeart/2005/8/layout/vList2"/>
    <dgm:cxn modelId="{7A0DE417-53CC-4A88-95FD-60EAE2835695}" type="presParOf" srcId="{12EDCE9D-4226-47B7-988B-4D6E8E69DF0E}" destId="{E65E1FF8-97A0-437F-9BC9-DCA9695E96A4}" srcOrd="5" destOrd="0" presId="urn:microsoft.com/office/officeart/2005/8/layout/vList2"/>
    <dgm:cxn modelId="{06D8D56B-DADF-4113-92E9-D20CDC7BB565}" type="presParOf" srcId="{12EDCE9D-4226-47B7-988B-4D6E8E69DF0E}" destId="{5C119ED1-3695-4C28-9FED-F93E5B80A424}" srcOrd="6" destOrd="0" presId="urn:microsoft.com/office/officeart/2005/8/layout/vList2"/>
    <dgm:cxn modelId="{A2864426-C345-41AF-9B89-47BE6FE44BC6}" type="presParOf" srcId="{12EDCE9D-4226-47B7-988B-4D6E8E69DF0E}" destId="{927D6A26-840A-4E23-A2DA-C30E0D8504F1}" srcOrd="7" destOrd="0" presId="urn:microsoft.com/office/officeart/2005/8/layout/vList2"/>
    <dgm:cxn modelId="{17294197-B655-43AE-AAB6-52D3C1FD1755}" type="presParOf" srcId="{12EDCE9D-4226-47B7-988B-4D6E8E69DF0E}" destId="{61568521-219A-4A79-916F-490B6572F896}" srcOrd="8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5B1E90E-6AD1-4C9B-8225-DC9AD7FB70C2}" type="doc">
      <dgm:prSet loTypeId="urn:microsoft.com/office/officeart/2009/3/layout/StepUp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29739C5-26D0-497E-B73D-2E81B92EE8FD}">
      <dgm:prSet phldrT="[Texto]" custT="1"/>
      <dgm:spPr/>
      <dgm:t>
        <a:bodyPr/>
        <a:lstStyle/>
        <a:p>
          <a:endParaRPr lang="pt-BR" sz="3200" dirty="0"/>
        </a:p>
      </dgm:t>
    </dgm:pt>
    <dgm:pt modelId="{46420543-4A9A-438C-82D8-4C544CC715B4}" type="sibTrans" cxnId="{6CB49640-BF49-48D1-9B76-312A8A84849A}">
      <dgm:prSet/>
      <dgm:spPr/>
      <dgm:t>
        <a:bodyPr/>
        <a:lstStyle/>
        <a:p>
          <a:endParaRPr lang="pt-BR"/>
        </a:p>
      </dgm:t>
    </dgm:pt>
    <dgm:pt modelId="{CE19DAC4-40FA-47C9-BE51-94237A77E808}" type="parTrans" cxnId="{6CB49640-BF49-48D1-9B76-312A8A84849A}">
      <dgm:prSet/>
      <dgm:spPr/>
      <dgm:t>
        <a:bodyPr/>
        <a:lstStyle/>
        <a:p>
          <a:endParaRPr lang="pt-BR"/>
        </a:p>
      </dgm:t>
    </dgm:pt>
    <dgm:pt modelId="{6839C5D9-94DA-4DBD-9577-EFA53F79BDE4}">
      <dgm:prSet phldrT="[Texto]" custT="1"/>
      <dgm:spPr/>
      <dgm:t>
        <a:bodyPr/>
        <a:lstStyle/>
        <a:p>
          <a:endParaRPr lang="pt-BR" sz="3200" dirty="0"/>
        </a:p>
      </dgm:t>
    </dgm:pt>
    <dgm:pt modelId="{376900AC-96AD-4D70-A4BC-2B4AD2384440}" type="sibTrans" cxnId="{1027A44E-59C9-47CA-86C3-E4AFC60D724D}">
      <dgm:prSet/>
      <dgm:spPr/>
      <dgm:t>
        <a:bodyPr/>
        <a:lstStyle/>
        <a:p>
          <a:endParaRPr lang="pt-BR"/>
        </a:p>
      </dgm:t>
    </dgm:pt>
    <dgm:pt modelId="{8028EC64-02FB-40E0-9D68-1D539CCBEC7B}" type="parTrans" cxnId="{1027A44E-59C9-47CA-86C3-E4AFC60D724D}">
      <dgm:prSet/>
      <dgm:spPr/>
      <dgm:t>
        <a:bodyPr/>
        <a:lstStyle/>
        <a:p>
          <a:endParaRPr lang="pt-BR"/>
        </a:p>
      </dgm:t>
    </dgm:pt>
    <dgm:pt modelId="{CA9B8431-C938-4E94-9043-B2999169804D}">
      <dgm:prSet phldrT="[Texto]" custT="1"/>
      <dgm:spPr/>
      <dgm:t>
        <a:bodyPr/>
        <a:lstStyle/>
        <a:p>
          <a:endParaRPr lang="pt-BR" sz="3200" dirty="0"/>
        </a:p>
      </dgm:t>
    </dgm:pt>
    <dgm:pt modelId="{EF1F39A0-55CC-4F81-A50A-8F995EE5B93B}" type="sibTrans" cxnId="{5AB25435-E740-454A-957F-3BDA604571AE}">
      <dgm:prSet/>
      <dgm:spPr/>
      <dgm:t>
        <a:bodyPr/>
        <a:lstStyle/>
        <a:p>
          <a:endParaRPr lang="pt-BR"/>
        </a:p>
      </dgm:t>
    </dgm:pt>
    <dgm:pt modelId="{12AD7A22-F737-451E-A266-B9F4884FDA51}" type="parTrans" cxnId="{5AB25435-E740-454A-957F-3BDA604571AE}">
      <dgm:prSet/>
      <dgm:spPr/>
      <dgm:t>
        <a:bodyPr/>
        <a:lstStyle/>
        <a:p>
          <a:endParaRPr lang="pt-BR"/>
        </a:p>
      </dgm:t>
    </dgm:pt>
    <dgm:pt modelId="{4EAF7CBC-603F-4083-9727-52510A90925D}">
      <dgm:prSet phldrT="[Texto]" custT="1"/>
      <dgm:spPr/>
      <dgm:t>
        <a:bodyPr/>
        <a:lstStyle/>
        <a:p>
          <a:endParaRPr lang="pt-BR" sz="3200" dirty="0"/>
        </a:p>
      </dgm:t>
    </dgm:pt>
    <dgm:pt modelId="{02449330-AE56-4ED4-A069-EAE787DC3ADE}" type="sibTrans" cxnId="{5D9124B0-A8A0-4093-A526-5F157CD26CBD}">
      <dgm:prSet/>
      <dgm:spPr/>
      <dgm:t>
        <a:bodyPr/>
        <a:lstStyle/>
        <a:p>
          <a:endParaRPr lang="pt-BR"/>
        </a:p>
      </dgm:t>
    </dgm:pt>
    <dgm:pt modelId="{77EE0280-9B0F-478A-B4DA-3A980C42AAA5}" type="parTrans" cxnId="{5D9124B0-A8A0-4093-A526-5F157CD26CBD}">
      <dgm:prSet/>
      <dgm:spPr/>
      <dgm:t>
        <a:bodyPr/>
        <a:lstStyle/>
        <a:p>
          <a:endParaRPr lang="pt-BR"/>
        </a:p>
      </dgm:t>
    </dgm:pt>
    <dgm:pt modelId="{B4D05407-CD9C-4E2A-85B8-0AF1F9870368}">
      <dgm:prSet phldrT="[Texto]" custT="1"/>
      <dgm:spPr/>
      <dgm:t>
        <a:bodyPr/>
        <a:lstStyle/>
        <a:p>
          <a:endParaRPr lang="pt-BR" sz="3200" dirty="0"/>
        </a:p>
      </dgm:t>
    </dgm:pt>
    <dgm:pt modelId="{1444E7D8-7203-4C37-A26F-E905F0B5B263}" type="parTrans" cxnId="{FBF8DDAD-D52B-4EC3-9D9F-2A1BBC3F3DA8}">
      <dgm:prSet/>
      <dgm:spPr/>
      <dgm:t>
        <a:bodyPr/>
        <a:lstStyle/>
        <a:p>
          <a:endParaRPr lang="pt-BR"/>
        </a:p>
      </dgm:t>
    </dgm:pt>
    <dgm:pt modelId="{12F0FAB2-B22E-45B8-BAFD-61E10E18C68A}" type="sibTrans" cxnId="{FBF8DDAD-D52B-4EC3-9D9F-2A1BBC3F3DA8}">
      <dgm:prSet/>
      <dgm:spPr/>
      <dgm:t>
        <a:bodyPr/>
        <a:lstStyle/>
        <a:p>
          <a:endParaRPr lang="pt-BR"/>
        </a:p>
      </dgm:t>
    </dgm:pt>
    <dgm:pt modelId="{F5B63B1D-2A55-428F-A93A-A7863E3BD023}" type="pres">
      <dgm:prSet presAssocID="{35B1E90E-6AD1-4C9B-8225-DC9AD7FB70C2}" presName="rootnode" presStyleCnt="0">
        <dgm:presLayoutVars>
          <dgm:chMax/>
          <dgm:chPref/>
          <dgm:dir/>
          <dgm:animLvl val="lvl"/>
        </dgm:presLayoutVars>
      </dgm:prSet>
      <dgm:spPr/>
    </dgm:pt>
    <dgm:pt modelId="{21C6F3F7-A0A1-436A-AC02-3321E390D8C1}" type="pres">
      <dgm:prSet presAssocID="{4EAF7CBC-603F-4083-9727-52510A90925D}" presName="composite" presStyleCnt="0"/>
      <dgm:spPr/>
    </dgm:pt>
    <dgm:pt modelId="{AF1FAB55-67CA-4CF8-8F0F-A78E63694E03}" type="pres">
      <dgm:prSet presAssocID="{4EAF7CBC-603F-4083-9727-52510A90925D}" presName="LShape" presStyleLbl="alignNode1" presStyleIdx="0" presStyleCnt="9"/>
      <dgm:spPr>
        <a:solidFill>
          <a:srgbClr val="FF0000"/>
        </a:solidFill>
      </dgm:spPr>
    </dgm:pt>
    <dgm:pt modelId="{96DD3331-87F6-4BBD-99E7-79995908360C}" type="pres">
      <dgm:prSet presAssocID="{4EAF7CBC-603F-4083-9727-52510A90925D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</dgm:pt>
    <dgm:pt modelId="{077FF8F5-4C14-4151-8115-BD61D374D83F}" type="pres">
      <dgm:prSet presAssocID="{4EAF7CBC-603F-4083-9727-52510A90925D}" presName="Triangle" presStyleLbl="alignNode1" presStyleIdx="1" presStyleCnt="9"/>
      <dgm:spPr/>
    </dgm:pt>
    <dgm:pt modelId="{A4611EFF-2335-4E8A-82C1-65FE4209DC90}" type="pres">
      <dgm:prSet presAssocID="{02449330-AE56-4ED4-A069-EAE787DC3ADE}" presName="sibTrans" presStyleCnt="0"/>
      <dgm:spPr/>
    </dgm:pt>
    <dgm:pt modelId="{40DB5766-8F72-4DE6-8FF5-6BBDFA67B136}" type="pres">
      <dgm:prSet presAssocID="{02449330-AE56-4ED4-A069-EAE787DC3ADE}" presName="space" presStyleCnt="0"/>
      <dgm:spPr/>
    </dgm:pt>
    <dgm:pt modelId="{F2520908-30F9-401A-8F9B-A5DF0E5915E4}" type="pres">
      <dgm:prSet presAssocID="{CA9B8431-C938-4E94-9043-B2999169804D}" presName="composite" presStyleCnt="0"/>
      <dgm:spPr/>
    </dgm:pt>
    <dgm:pt modelId="{891F1E17-C8FE-4A6E-B281-5BEE6622D001}" type="pres">
      <dgm:prSet presAssocID="{CA9B8431-C938-4E94-9043-B2999169804D}" presName="LShape" presStyleLbl="alignNode1" presStyleIdx="2" presStyleCnt="9"/>
      <dgm:spPr>
        <a:solidFill>
          <a:srgbClr val="00B050"/>
        </a:solidFill>
      </dgm:spPr>
    </dgm:pt>
    <dgm:pt modelId="{AE441740-51AD-4FC7-A6FA-426E21A6609B}" type="pres">
      <dgm:prSet presAssocID="{CA9B8431-C938-4E94-9043-B2999169804D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</dgm:pt>
    <dgm:pt modelId="{15A27104-007F-4C30-A0A7-2C9A98958A35}" type="pres">
      <dgm:prSet presAssocID="{CA9B8431-C938-4E94-9043-B2999169804D}" presName="Triangle" presStyleLbl="alignNode1" presStyleIdx="3" presStyleCnt="9"/>
      <dgm:spPr/>
    </dgm:pt>
    <dgm:pt modelId="{68471384-B839-4EFD-A88E-73E58C673705}" type="pres">
      <dgm:prSet presAssocID="{EF1F39A0-55CC-4F81-A50A-8F995EE5B93B}" presName="sibTrans" presStyleCnt="0"/>
      <dgm:spPr/>
    </dgm:pt>
    <dgm:pt modelId="{47536C8B-F836-4439-9359-64BC75EEAFB2}" type="pres">
      <dgm:prSet presAssocID="{EF1F39A0-55CC-4F81-A50A-8F995EE5B93B}" presName="space" presStyleCnt="0"/>
      <dgm:spPr/>
    </dgm:pt>
    <dgm:pt modelId="{0D90D3B7-568C-42E0-BE24-9548D25B83FD}" type="pres">
      <dgm:prSet presAssocID="{6839C5D9-94DA-4DBD-9577-EFA53F79BDE4}" presName="composite" presStyleCnt="0"/>
      <dgm:spPr/>
    </dgm:pt>
    <dgm:pt modelId="{275FB73B-2661-4C97-BA49-C2A1531EB39A}" type="pres">
      <dgm:prSet presAssocID="{6839C5D9-94DA-4DBD-9577-EFA53F79BDE4}" presName="LShape" presStyleLbl="alignNode1" presStyleIdx="4" presStyleCnt="9"/>
      <dgm:spPr>
        <a:solidFill>
          <a:srgbClr val="FFFF00"/>
        </a:solidFill>
      </dgm:spPr>
    </dgm:pt>
    <dgm:pt modelId="{C5301528-BFCE-484D-A360-94807C77B19D}" type="pres">
      <dgm:prSet presAssocID="{6839C5D9-94DA-4DBD-9577-EFA53F79BDE4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F123764D-2815-4999-8055-C3AFDE8EB057}" type="pres">
      <dgm:prSet presAssocID="{6839C5D9-94DA-4DBD-9577-EFA53F79BDE4}" presName="Triangle" presStyleLbl="alignNode1" presStyleIdx="5" presStyleCnt="9"/>
      <dgm:spPr/>
    </dgm:pt>
    <dgm:pt modelId="{9B9E38DA-FA2B-4B23-B423-F2F86755C122}" type="pres">
      <dgm:prSet presAssocID="{376900AC-96AD-4D70-A4BC-2B4AD2384440}" presName="sibTrans" presStyleCnt="0"/>
      <dgm:spPr/>
    </dgm:pt>
    <dgm:pt modelId="{B421F2B0-CB76-4B25-BD8E-E32939207EB6}" type="pres">
      <dgm:prSet presAssocID="{376900AC-96AD-4D70-A4BC-2B4AD2384440}" presName="space" presStyleCnt="0"/>
      <dgm:spPr/>
    </dgm:pt>
    <dgm:pt modelId="{DBCA5B62-2BEC-4CA0-83AC-97EA7F06285F}" type="pres">
      <dgm:prSet presAssocID="{B4D05407-CD9C-4E2A-85B8-0AF1F9870368}" presName="composite" presStyleCnt="0"/>
      <dgm:spPr/>
    </dgm:pt>
    <dgm:pt modelId="{0D7B9E8C-28FE-451E-8461-75F6A2D8DFC2}" type="pres">
      <dgm:prSet presAssocID="{B4D05407-CD9C-4E2A-85B8-0AF1F9870368}" presName="LShape" presStyleLbl="alignNode1" presStyleIdx="6" presStyleCnt="9"/>
      <dgm:spPr>
        <a:solidFill>
          <a:srgbClr val="7030A0"/>
        </a:solidFill>
      </dgm:spPr>
    </dgm:pt>
    <dgm:pt modelId="{4407349A-5D27-4ECA-984D-DBACDC27D609}" type="pres">
      <dgm:prSet presAssocID="{B4D05407-CD9C-4E2A-85B8-0AF1F987036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38C1E06D-D98C-47E4-997B-C9C80438357D}" type="pres">
      <dgm:prSet presAssocID="{B4D05407-CD9C-4E2A-85B8-0AF1F9870368}" presName="Triangle" presStyleLbl="alignNode1" presStyleIdx="7" presStyleCnt="9"/>
      <dgm:spPr/>
    </dgm:pt>
    <dgm:pt modelId="{0933AC0E-F37B-487D-95FB-DA3C1FCFBA37}" type="pres">
      <dgm:prSet presAssocID="{12F0FAB2-B22E-45B8-BAFD-61E10E18C68A}" presName="sibTrans" presStyleCnt="0"/>
      <dgm:spPr/>
    </dgm:pt>
    <dgm:pt modelId="{D1B5652B-A362-4ACA-930F-8A6C4703A6A0}" type="pres">
      <dgm:prSet presAssocID="{12F0FAB2-B22E-45B8-BAFD-61E10E18C68A}" presName="space" presStyleCnt="0"/>
      <dgm:spPr/>
    </dgm:pt>
    <dgm:pt modelId="{FCAE4400-E73C-4119-BBE4-CF252EEC6061}" type="pres">
      <dgm:prSet presAssocID="{E29739C5-26D0-497E-B73D-2E81B92EE8FD}" presName="composite" presStyleCnt="0"/>
      <dgm:spPr/>
    </dgm:pt>
    <dgm:pt modelId="{B332DF5B-5432-48C7-876F-6A8F9E533F98}" type="pres">
      <dgm:prSet presAssocID="{E29739C5-26D0-497E-B73D-2E81B92EE8FD}" presName="LShape" presStyleLbl="alignNode1" presStyleIdx="8" presStyleCnt="9"/>
      <dgm:spPr>
        <a:solidFill>
          <a:srgbClr val="FF0000"/>
        </a:solidFill>
      </dgm:spPr>
    </dgm:pt>
    <dgm:pt modelId="{5C6EB2D8-2919-49B3-9A60-2DEA65235202}" type="pres">
      <dgm:prSet presAssocID="{E29739C5-26D0-497E-B73D-2E81B92EE8FD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6CF88212-000F-42BA-8B6A-BB55B88EEA86}" type="presOf" srcId="{B4D05407-CD9C-4E2A-85B8-0AF1F9870368}" destId="{4407349A-5D27-4ECA-984D-DBACDC27D609}" srcOrd="0" destOrd="0" presId="urn:microsoft.com/office/officeart/2009/3/layout/StepUpProcess"/>
    <dgm:cxn modelId="{5AB25435-E740-454A-957F-3BDA604571AE}" srcId="{35B1E90E-6AD1-4C9B-8225-DC9AD7FB70C2}" destId="{CA9B8431-C938-4E94-9043-B2999169804D}" srcOrd="1" destOrd="0" parTransId="{12AD7A22-F737-451E-A266-B9F4884FDA51}" sibTransId="{EF1F39A0-55CC-4F81-A50A-8F995EE5B93B}"/>
    <dgm:cxn modelId="{6CB49640-BF49-48D1-9B76-312A8A84849A}" srcId="{35B1E90E-6AD1-4C9B-8225-DC9AD7FB70C2}" destId="{E29739C5-26D0-497E-B73D-2E81B92EE8FD}" srcOrd="4" destOrd="0" parTransId="{CE19DAC4-40FA-47C9-BE51-94237A77E808}" sibTransId="{46420543-4A9A-438C-82D8-4C544CC715B4}"/>
    <dgm:cxn modelId="{1027A44E-59C9-47CA-86C3-E4AFC60D724D}" srcId="{35B1E90E-6AD1-4C9B-8225-DC9AD7FB70C2}" destId="{6839C5D9-94DA-4DBD-9577-EFA53F79BDE4}" srcOrd="2" destOrd="0" parTransId="{8028EC64-02FB-40E0-9D68-1D539CCBEC7B}" sibTransId="{376900AC-96AD-4D70-A4BC-2B4AD2384440}"/>
    <dgm:cxn modelId="{DE957A51-0ACA-407F-8D94-563346FEE933}" type="presOf" srcId="{35B1E90E-6AD1-4C9B-8225-DC9AD7FB70C2}" destId="{F5B63B1D-2A55-428F-A93A-A7863E3BD023}" srcOrd="0" destOrd="0" presId="urn:microsoft.com/office/officeart/2009/3/layout/StepUpProcess"/>
    <dgm:cxn modelId="{AF054498-FD93-4BC6-A1BB-9E14DA282CED}" type="presOf" srcId="{CA9B8431-C938-4E94-9043-B2999169804D}" destId="{AE441740-51AD-4FC7-A6FA-426E21A6609B}" srcOrd="0" destOrd="0" presId="urn:microsoft.com/office/officeart/2009/3/layout/StepUpProcess"/>
    <dgm:cxn modelId="{FBF8DDAD-D52B-4EC3-9D9F-2A1BBC3F3DA8}" srcId="{35B1E90E-6AD1-4C9B-8225-DC9AD7FB70C2}" destId="{B4D05407-CD9C-4E2A-85B8-0AF1F9870368}" srcOrd="3" destOrd="0" parTransId="{1444E7D8-7203-4C37-A26F-E905F0B5B263}" sibTransId="{12F0FAB2-B22E-45B8-BAFD-61E10E18C68A}"/>
    <dgm:cxn modelId="{5D9124B0-A8A0-4093-A526-5F157CD26CBD}" srcId="{35B1E90E-6AD1-4C9B-8225-DC9AD7FB70C2}" destId="{4EAF7CBC-603F-4083-9727-52510A90925D}" srcOrd="0" destOrd="0" parTransId="{77EE0280-9B0F-478A-B4DA-3A980C42AAA5}" sibTransId="{02449330-AE56-4ED4-A069-EAE787DC3ADE}"/>
    <dgm:cxn modelId="{A1958DD2-C8BA-4CEC-A21B-A592FF5727FC}" type="presOf" srcId="{E29739C5-26D0-497E-B73D-2E81B92EE8FD}" destId="{5C6EB2D8-2919-49B3-9A60-2DEA65235202}" srcOrd="0" destOrd="0" presId="urn:microsoft.com/office/officeart/2009/3/layout/StepUpProcess"/>
    <dgm:cxn modelId="{38F7FED6-8F79-4666-BF49-EC2FF0CE33BE}" type="presOf" srcId="{4EAF7CBC-603F-4083-9727-52510A90925D}" destId="{96DD3331-87F6-4BBD-99E7-79995908360C}" srcOrd="0" destOrd="0" presId="urn:microsoft.com/office/officeart/2009/3/layout/StepUpProcess"/>
    <dgm:cxn modelId="{43A3A2E3-0CB0-4982-ACF2-0981ABF7E493}" type="presOf" srcId="{6839C5D9-94DA-4DBD-9577-EFA53F79BDE4}" destId="{C5301528-BFCE-484D-A360-94807C77B19D}" srcOrd="0" destOrd="0" presId="urn:microsoft.com/office/officeart/2009/3/layout/StepUpProcess"/>
    <dgm:cxn modelId="{9B43FAA2-2191-4C28-A659-B9498857C815}" type="presParOf" srcId="{F5B63B1D-2A55-428F-A93A-A7863E3BD023}" destId="{21C6F3F7-A0A1-436A-AC02-3321E390D8C1}" srcOrd="0" destOrd="0" presId="urn:microsoft.com/office/officeart/2009/3/layout/StepUpProcess"/>
    <dgm:cxn modelId="{9DABEEB9-F209-4694-8D2B-7221464EE128}" type="presParOf" srcId="{21C6F3F7-A0A1-436A-AC02-3321E390D8C1}" destId="{AF1FAB55-67CA-4CF8-8F0F-A78E63694E03}" srcOrd="0" destOrd="0" presId="urn:microsoft.com/office/officeart/2009/3/layout/StepUpProcess"/>
    <dgm:cxn modelId="{4BBD8237-C7EA-494D-BFF5-DB8B46DABD9D}" type="presParOf" srcId="{21C6F3F7-A0A1-436A-AC02-3321E390D8C1}" destId="{96DD3331-87F6-4BBD-99E7-79995908360C}" srcOrd="1" destOrd="0" presId="urn:microsoft.com/office/officeart/2009/3/layout/StepUpProcess"/>
    <dgm:cxn modelId="{BD896F4F-CDD6-4020-833A-879CCE869233}" type="presParOf" srcId="{21C6F3F7-A0A1-436A-AC02-3321E390D8C1}" destId="{077FF8F5-4C14-4151-8115-BD61D374D83F}" srcOrd="2" destOrd="0" presId="urn:microsoft.com/office/officeart/2009/3/layout/StepUpProcess"/>
    <dgm:cxn modelId="{8A9C15B7-B408-4595-97CB-7341BFEA272D}" type="presParOf" srcId="{F5B63B1D-2A55-428F-A93A-A7863E3BD023}" destId="{A4611EFF-2335-4E8A-82C1-65FE4209DC90}" srcOrd="1" destOrd="0" presId="urn:microsoft.com/office/officeart/2009/3/layout/StepUpProcess"/>
    <dgm:cxn modelId="{16B52C1E-2668-4B39-94BD-C58C9C859C4F}" type="presParOf" srcId="{A4611EFF-2335-4E8A-82C1-65FE4209DC90}" destId="{40DB5766-8F72-4DE6-8FF5-6BBDFA67B136}" srcOrd="0" destOrd="0" presId="urn:microsoft.com/office/officeart/2009/3/layout/StepUpProcess"/>
    <dgm:cxn modelId="{141F1B02-5AC1-4DA3-8826-36EF8DEB1FE3}" type="presParOf" srcId="{F5B63B1D-2A55-428F-A93A-A7863E3BD023}" destId="{F2520908-30F9-401A-8F9B-A5DF0E5915E4}" srcOrd="2" destOrd="0" presId="urn:microsoft.com/office/officeart/2009/3/layout/StepUpProcess"/>
    <dgm:cxn modelId="{666156C5-80E4-4BD7-859A-1A61D8CA218A}" type="presParOf" srcId="{F2520908-30F9-401A-8F9B-A5DF0E5915E4}" destId="{891F1E17-C8FE-4A6E-B281-5BEE6622D001}" srcOrd="0" destOrd="0" presId="urn:microsoft.com/office/officeart/2009/3/layout/StepUpProcess"/>
    <dgm:cxn modelId="{27F0CDD9-2AC5-42D3-B74B-B199114F67A7}" type="presParOf" srcId="{F2520908-30F9-401A-8F9B-A5DF0E5915E4}" destId="{AE441740-51AD-4FC7-A6FA-426E21A6609B}" srcOrd="1" destOrd="0" presId="urn:microsoft.com/office/officeart/2009/3/layout/StepUpProcess"/>
    <dgm:cxn modelId="{C5289255-CB0E-4304-B8B9-E68E05DCCB4D}" type="presParOf" srcId="{F2520908-30F9-401A-8F9B-A5DF0E5915E4}" destId="{15A27104-007F-4C30-A0A7-2C9A98958A35}" srcOrd="2" destOrd="0" presId="urn:microsoft.com/office/officeart/2009/3/layout/StepUpProcess"/>
    <dgm:cxn modelId="{81E83BD9-44B0-4958-8AE5-12CBBA7A6EAA}" type="presParOf" srcId="{F5B63B1D-2A55-428F-A93A-A7863E3BD023}" destId="{68471384-B839-4EFD-A88E-73E58C673705}" srcOrd="3" destOrd="0" presId="urn:microsoft.com/office/officeart/2009/3/layout/StepUpProcess"/>
    <dgm:cxn modelId="{D47ECE00-4367-4793-98A4-892D2797836F}" type="presParOf" srcId="{68471384-B839-4EFD-A88E-73E58C673705}" destId="{47536C8B-F836-4439-9359-64BC75EEAFB2}" srcOrd="0" destOrd="0" presId="urn:microsoft.com/office/officeart/2009/3/layout/StepUpProcess"/>
    <dgm:cxn modelId="{C017CDE7-5F8D-455B-B3A6-32AA18D5823D}" type="presParOf" srcId="{F5B63B1D-2A55-428F-A93A-A7863E3BD023}" destId="{0D90D3B7-568C-42E0-BE24-9548D25B83FD}" srcOrd="4" destOrd="0" presId="urn:microsoft.com/office/officeart/2009/3/layout/StepUpProcess"/>
    <dgm:cxn modelId="{A64ADC11-D736-4C3A-B329-5A53DECF2823}" type="presParOf" srcId="{0D90D3B7-568C-42E0-BE24-9548D25B83FD}" destId="{275FB73B-2661-4C97-BA49-C2A1531EB39A}" srcOrd="0" destOrd="0" presId="urn:microsoft.com/office/officeart/2009/3/layout/StepUpProcess"/>
    <dgm:cxn modelId="{E232F8EE-72AE-4C9F-BF0D-C28CD195299D}" type="presParOf" srcId="{0D90D3B7-568C-42E0-BE24-9548D25B83FD}" destId="{C5301528-BFCE-484D-A360-94807C77B19D}" srcOrd="1" destOrd="0" presId="urn:microsoft.com/office/officeart/2009/3/layout/StepUpProcess"/>
    <dgm:cxn modelId="{75B2AD6D-6C23-4E81-85EF-330DC0A21601}" type="presParOf" srcId="{0D90D3B7-568C-42E0-BE24-9548D25B83FD}" destId="{F123764D-2815-4999-8055-C3AFDE8EB057}" srcOrd="2" destOrd="0" presId="urn:microsoft.com/office/officeart/2009/3/layout/StepUpProcess"/>
    <dgm:cxn modelId="{720AB0E5-5488-4969-96E0-5DFDC512F2D8}" type="presParOf" srcId="{F5B63B1D-2A55-428F-A93A-A7863E3BD023}" destId="{9B9E38DA-FA2B-4B23-B423-F2F86755C122}" srcOrd="5" destOrd="0" presId="urn:microsoft.com/office/officeart/2009/3/layout/StepUpProcess"/>
    <dgm:cxn modelId="{07164150-FAB3-4E32-8B61-493CACAB762F}" type="presParOf" srcId="{9B9E38DA-FA2B-4B23-B423-F2F86755C122}" destId="{B421F2B0-CB76-4B25-BD8E-E32939207EB6}" srcOrd="0" destOrd="0" presId="urn:microsoft.com/office/officeart/2009/3/layout/StepUpProcess"/>
    <dgm:cxn modelId="{3F138A05-F04D-4CA8-A061-4AF61D287646}" type="presParOf" srcId="{F5B63B1D-2A55-428F-A93A-A7863E3BD023}" destId="{DBCA5B62-2BEC-4CA0-83AC-97EA7F06285F}" srcOrd="6" destOrd="0" presId="urn:microsoft.com/office/officeart/2009/3/layout/StepUpProcess"/>
    <dgm:cxn modelId="{64F7C1DF-C742-4234-8E5C-36069B58E34E}" type="presParOf" srcId="{DBCA5B62-2BEC-4CA0-83AC-97EA7F06285F}" destId="{0D7B9E8C-28FE-451E-8461-75F6A2D8DFC2}" srcOrd="0" destOrd="0" presId="urn:microsoft.com/office/officeart/2009/3/layout/StepUpProcess"/>
    <dgm:cxn modelId="{A4C52278-E201-4D33-B948-2531BAF1EF32}" type="presParOf" srcId="{DBCA5B62-2BEC-4CA0-83AC-97EA7F06285F}" destId="{4407349A-5D27-4ECA-984D-DBACDC27D609}" srcOrd="1" destOrd="0" presId="urn:microsoft.com/office/officeart/2009/3/layout/StepUpProcess"/>
    <dgm:cxn modelId="{146600A6-F637-40CA-AA85-F34EAFB31624}" type="presParOf" srcId="{DBCA5B62-2BEC-4CA0-83AC-97EA7F06285F}" destId="{38C1E06D-D98C-47E4-997B-C9C80438357D}" srcOrd="2" destOrd="0" presId="urn:microsoft.com/office/officeart/2009/3/layout/StepUpProcess"/>
    <dgm:cxn modelId="{4E792BF1-4781-4A63-91F7-064D35887F44}" type="presParOf" srcId="{F5B63B1D-2A55-428F-A93A-A7863E3BD023}" destId="{0933AC0E-F37B-487D-95FB-DA3C1FCFBA37}" srcOrd="7" destOrd="0" presId="urn:microsoft.com/office/officeart/2009/3/layout/StepUpProcess"/>
    <dgm:cxn modelId="{8E05B6EA-103B-4AB4-A315-9EAC2ABC99F0}" type="presParOf" srcId="{0933AC0E-F37B-487D-95FB-DA3C1FCFBA37}" destId="{D1B5652B-A362-4ACA-930F-8A6C4703A6A0}" srcOrd="0" destOrd="0" presId="urn:microsoft.com/office/officeart/2009/3/layout/StepUpProcess"/>
    <dgm:cxn modelId="{901EDEE6-89BC-4F52-98C0-FF49A52A74FB}" type="presParOf" srcId="{F5B63B1D-2A55-428F-A93A-A7863E3BD023}" destId="{FCAE4400-E73C-4119-BBE4-CF252EEC6061}" srcOrd="8" destOrd="0" presId="urn:microsoft.com/office/officeart/2009/3/layout/StepUpProcess"/>
    <dgm:cxn modelId="{9D89D011-13C4-4BEF-8FE3-36A557E2F1CF}" type="presParOf" srcId="{FCAE4400-E73C-4119-BBE4-CF252EEC6061}" destId="{B332DF5B-5432-48C7-876F-6A8F9E533F98}" srcOrd="0" destOrd="0" presId="urn:microsoft.com/office/officeart/2009/3/layout/StepUpProcess"/>
    <dgm:cxn modelId="{4BFC250F-3F9C-4452-8280-6683CF2AF2A7}" type="presParOf" srcId="{FCAE4400-E73C-4119-BBE4-CF252EEC6061}" destId="{5C6EB2D8-2919-49B3-9A60-2DEA65235202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783846-DAFF-422A-B344-837405D5CFF9}">
      <dsp:nvSpPr>
        <dsp:cNvPr id="0" name=""/>
        <dsp:cNvSpPr/>
      </dsp:nvSpPr>
      <dsp:spPr>
        <a:xfrm>
          <a:off x="3434066" y="291552"/>
          <a:ext cx="3945735" cy="3945735"/>
        </a:xfrm>
        <a:prstGeom prst="pie">
          <a:avLst>
            <a:gd name="adj1" fmla="val 16200000"/>
            <a:gd name="adj2" fmla="val 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Boas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/>
            <a:t>instituições</a:t>
          </a:r>
        </a:p>
      </dsp:txBody>
      <dsp:txXfrm>
        <a:off x="5528594" y="1109352"/>
        <a:ext cx="1456164" cy="1080379"/>
      </dsp:txXfrm>
    </dsp:sp>
    <dsp:sp modelId="{DA81B4B3-2E80-417E-B121-882A66A1A451}">
      <dsp:nvSpPr>
        <dsp:cNvPr id="0" name=""/>
        <dsp:cNvSpPr/>
      </dsp:nvSpPr>
      <dsp:spPr>
        <a:xfrm>
          <a:off x="3434066" y="424016"/>
          <a:ext cx="3945735" cy="3945735"/>
        </a:xfrm>
        <a:prstGeom prst="pie">
          <a:avLst>
            <a:gd name="adj1" fmla="val 0"/>
            <a:gd name="adj2" fmla="val 5400000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Segurança jurídica</a:t>
          </a:r>
        </a:p>
      </dsp:txBody>
      <dsp:txXfrm>
        <a:off x="5528594" y="2471571"/>
        <a:ext cx="1456164" cy="1080379"/>
      </dsp:txXfrm>
    </dsp:sp>
    <dsp:sp modelId="{D9A2AC06-0E12-4FA2-ADA6-97EA0087E68E}">
      <dsp:nvSpPr>
        <dsp:cNvPr id="0" name=""/>
        <dsp:cNvSpPr/>
      </dsp:nvSpPr>
      <dsp:spPr>
        <a:xfrm>
          <a:off x="3301602" y="424016"/>
          <a:ext cx="3945735" cy="3945735"/>
        </a:xfrm>
        <a:prstGeom prst="pie">
          <a:avLst>
            <a:gd name="adj1" fmla="val 5400000"/>
            <a:gd name="adj2" fmla="val 10800000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Liberdade econômica</a:t>
          </a:r>
        </a:p>
      </dsp:txBody>
      <dsp:txXfrm>
        <a:off x="3696645" y="2471571"/>
        <a:ext cx="1456164" cy="1080379"/>
      </dsp:txXfrm>
    </dsp:sp>
    <dsp:sp modelId="{AEA13735-BBCE-4161-B3EF-E7CD29DFE049}">
      <dsp:nvSpPr>
        <dsp:cNvPr id="0" name=""/>
        <dsp:cNvSpPr/>
      </dsp:nvSpPr>
      <dsp:spPr>
        <a:xfrm>
          <a:off x="3301602" y="291552"/>
          <a:ext cx="3945735" cy="3945735"/>
        </a:xfrm>
        <a:prstGeom prst="pie">
          <a:avLst>
            <a:gd name="adj1" fmla="val 10800000"/>
            <a:gd name="adj2" fmla="val 1620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300" kern="1200" dirty="0"/>
            <a:t>Aumento da </a:t>
          </a:r>
          <a:r>
            <a:rPr lang="pt-BR" sz="2300" kern="1200" dirty="0" err="1"/>
            <a:t>compe-titividade</a:t>
          </a:r>
          <a:endParaRPr lang="pt-BR" sz="2300" kern="1200" dirty="0"/>
        </a:p>
      </dsp:txBody>
      <dsp:txXfrm>
        <a:off x="3696645" y="1109352"/>
        <a:ext cx="1456164" cy="1080379"/>
      </dsp:txXfrm>
    </dsp:sp>
    <dsp:sp modelId="{7346A737-57D1-4D3D-9016-E5A4A57F203D}">
      <dsp:nvSpPr>
        <dsp:cNvPr id="0" name=""/>
        <dsp:cNvSpPr/>
      </dsp:nvSpPr>
      <dsp:spPr>
        <a:xfrm>
          <a:off x="3189806" y="47292"/>
          <a:ext cx="4434254" cy="4434254"/>
        </a:xfrm>
        <a:prstGeom prst="circularArrow">
          <a:avLst>
            <a:gd name="adj1" fmla="val 5085"/>
            <a:gd name="adj2" fmla="val 327528"/>
            <a:gd name="adj3" fmla="val 21272472"/>
            <a:gd name="adj4" fmla="val 16200000"/>
            <a:gd name="adj5" fmla="val 5932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EABAAF-FFCF-4C0F-AD77-C73273E130E5}">
      <dsp:nvSpPr>
        <dsp:cNvPr id="0" name=""/>
        <dsp:cNvSpPr/>
      </dsp:nvSpPr>
      <dsp:spPr>
        <a:xfrm>
          <a:off x="3189806" y="179756"/>
          <a:ext cx="4434254" cy="4434254"/>
        </a:xfrm>
        <a:prstGeom prst="circularArrow">
          <a:avLst>
            <a:gd name="adj1" fmla="val 5085"/>
            <a:gd name="adj2" fmla="val 327528"/>
            <a:gd name="adj3" fmla="val 5072472"/>
            <a:gd name="adj4" fmla="val 0"/>
            <a:gd name="adj5" fmla="val 5932"/>
          </a:avLst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C8FF32-7A34-4669-AEB2-2C0526E688FB}">
      <dsp:nvSpPr>
        <dsp:cNvPr id="0" name=""/>
        <dsp:cNvSpPr/>
      </dsp:nvSpPr>
      <dsp:spPr>
        <a:xfrm>
          <a:off x="3057342" y="179756"/>
          <a:ext cx="4434254" cy="4434254"/>
        </a:xfrm>
        <a:prstGeom prst="circularArrow">
          <a:avLst>
            <a:gd name="adj1" fmla="val 5085"/>
            <a:gd name="adj2" fmla="val 327528"/>
            <a:gd name="adj3" fmla="val 10472472"/>
            <a:gd name="adj4" fmla="val 5400000"/>
            <a:gd name="adj5" fmla="val 5932"/>
          </a:avLst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A4FF951-C2BE-4BF0-9874-BD7A666EF912}">
      <dsp:nvSpPr>
        <dsp:cNvPr id="0" name=""/>
        <dsp:cNvSpPr/>
      </dsp:nvSpPr>
      <dsp:spPr>
        <a:xfrm>
          <a:off x="3057342" y="47292"/>
          <a:ext cx="4434254" cy="4434254"/>
        </a:xfrm>
        <a:prstGeom prst="circularArrow">
          <a:avLst>
            <a:gd name="adj1" fmla="val 5085"/>
            <a:gd name="adj2" fmla="val 327528"/>
            <a:gd name="adj3" fmla="val 15872472"/>
            <a:gd name="adj4" fmla="val 10800000"/>
            <a:gd name="adj5" fmla="val 5932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A0AB96-A932-40BE-A797-95992D895BD5}">
      <dsp:nvSpPr>
        <dsp:cNvPr id="0" name=""/>
        <dsp:cNvSpPr/>
      </dsp:nvSpPr>
      <dsp:spPr>
        <a:xfrm>
          <a:off x="0" y="36175"/>
          <a:ext cx="6900512" cy="103285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Estruturação de Centro de Governo</a:t>
          </a:r>
          <a:endParaRPr lang="en-US" sz="2600" kern="1200"/>
        </a:p>
      </dsp:txBody>
      <dsp:txXfrm>
        <a:off x="50420" y="86595"/>
        <a:ext cx="6799672" cy="932014"/>
      </dsp:txXfrm>
    </dsp:sp>
    <dsp:sp modelId="{8BB10AC4-4A7F-48E2-8AAA-E5CFC0CA34AA}">
      <dsp:nvSpPr>
        <dsp:cNvPr id="0" name=""/>
        <dsp:cNvSpPr/>
      </dsp:nvSpPr>
      <dsp:spPr>
        <a:xfrm>
          <a:off x="0" y="1143909"/>
          <a:ext cx="6900512" cy="1032854"/>
        </a:xfrm>
        <a:prstGeom prst="roundRect">
          <a:avLst/>
        </a:prstGeom>
        <a:solidFill>
          <a:schemeClr val="accent5">
            <a:hueOff val="-1838336"/>
            <a:satOff val="-2557"/>
            <a:lumOff val="-98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Melhor articulação entre entes federativos</a:t>
          </a:r>
          <a:endParaRPr lang="en-US" sz="2600" kern="1200"/>
        </a:p>
      </dsp:txBody>
      <dsp:txXfrm>
        <a:off x="50420" y="1194329"/>
        <a:ext cx="6799672" cy="932014"/>
      </dsp:txXfrm>
    </dsp:sp>
    <dsp:sp modelId="{1CA93DDA-86F2-4AE7-BA72-69D3CD4327A6}">
      <dsp:nvSpPr>
        <dsp:cNvPr id="0" name=""/>
        <dsp:cNvSpPr/>
      </dsp:nvSpPr>
      <dsp:spPr>
        <a:xfrm>
          <a:off x="0" y="2251643"/>
          <a:ext cx="6900512" cy="1032854"/>
        </a:xfrm>
        <a:prstGeom prst="roundRect">
          <a:avLst/>
        </a:prstGeom>
        <a:solidFill>
          <a:schemeClr val="accent5">
            <a:hueOff val="-3676672"/>
            <a:satOff val="-5114"/>
            <a:lumOff val="-196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União entre educação e tecnologia</a:t>
          </a:r>
          <a:endParaRPr lang="en-US" sz="2600" kern="1200"/>
        </a:p>
      </dsp:txBody>
      <dsp:txXfrm>
        <a:off x="50420" y="2302063"/>
        <a:ext cx="6799672" cy="932014"/>
      </dsp:txXfrm>
    </dsp:sp>
    <dsp:sp modelId="{5C119ED1-3695-4C28-9FED-F93E5B80A424}">
      <dsp:nvSpPr>
        <dsp:cNvPr id="0" name=""/>
        <dsp:cNvSpPr/>
      </dsp:nvSpPr>
      <dsp:spPr>
        <a:xfrm>
          <a:off x="0" y="3359377"/>
          <a:ext cx="6900512" cy="1032854"/>
        </a:xfrm>
        <a:prstGeom prst="roundRect">
          <a:avLst/>
        </a:prstGeom>
        <a:solidFill>
          <a:schemeClr val="accent5">
            <a:hueOff val="-5515009"/>
            <a:satOff val="-7671"/>
            <a:lumOff val="-294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Indicadores para avaliação e acompanhamento do governante</a:t>
          </a:r>
          <a:endParaRPr lang="en-US" sz="2600" kern="1200"/>
        </a:p>
      </dsp:txBody>
      <dsp:txXfrm>
        <a:off x="50420" y="3409797"/>
        <a:ext cx="6799672" cy="932014"/>
      </dsp:txXfrm>
    </dsp:sp>
    <dsp:sp modelId="{61568521-219A-4A79-916F-490B6572F896}">
      <dsp:nvSpPr>
        <dsp:cNvPr id="0" name=""/>
        <dsp:cNvSpPr/>
      </dsp:nvSpPr>
      <dsp:spPr>
        <a:xfrm>
          <a:off x="0" y="4467111"/>
          <a:ext cx="6900512" cy="1032854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b="1" kern="1200"/>
            <a:t>Gestão de riscos e controles internos</a:t>
          </a:r>
          <a:endParaRPr lang="en-US" sz="2600" kern="1200"/>
        </a:p>
      </dsp:txBody>
      <dsp:txXfrm>
        <a:off x="50420" y="4517531"/>
        <a:ext cx="6799672" cy="93201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1FAB55-67CA-4CF8-8F0F-A78E63694E03}">
      <dsp:nvSpPr>
        <dsp:cNvPr id="0" name=""/>
        <dsp:cNvSpPr/>
      </dsp:nvSpPr>
      <dsp:spPr>
        <a:xfrm rot="5400000">
          <a:off x="422474" y="2876633"/>
          <a:ext cx="1257112" cy="209180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6DD3331-87F6-4BBD-99E7-79995908360C}">
      <dsp:nvSpPr>
        <dsp:cNvPr id="0" name=""/>
        <dsp:cNvSpPr/>
      </dsp:nvSpPr>
      <dsp:spPr>
        <a:xfrm>
          <a:off x="212630" y="3501633"/>
          <a:ext cx="1888495" cy="165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</dsp:txBody>
      <dsp:txXfrm>
        <a:off x="212630" y="3501633"/>
        <a:ext cx="1888495" cy="1655376"/>
      </dsp:txXfrm>
    </dsp:sp>
    <dsp:sp modelId="{077FF8F5-4C14-4151-8115-BD61D374D83F}">
      <dsp:nvSpPr>
        <dsp:cNvPr id="0" name=""/>
        <dsp:cNvSpPr/>
      </dsp:nvSpPr>
      <dsp:spPr>
        <a:xfrm>
          <a:off x="1744806" y="2722632"/>
          <a:ext cx="356319" cy="3563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1F1E17-C8FE-4A6E-B281-5BEE6622D001}">
      <dsp:nvSpPr>
        <dsp:cNvPr id="0" name=""/>
        <dsp:cNvSpPr/>
      </dsp:nvSpPr>
      <dsp:spPr>
        <a:xfrm rot="5400000">
          <a:off x="2734360" y="2304554"/>
          <a:ext cx="1257112" cy="2091806"/>
        </a:xfrm>
        <a:prstGeom prst="corner">
          <a:avLst>
            <a:gd name="adj1" fmla="val 16120"/>
            <a:gd name="adj2" fmla="val 16110"/>
          </a:avLst>
        </a:prstGeom>
        <a:solidFill>
          <a:srgbClr val="00B05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41740-51AD-4FC7-A6FA-426E21A6609B}">
      <dsp:nvSpPr>
        <dsp:cNvPr id="0" name=""/>
        <dsp:cNvSpPr/>
      </dsp:nvSpPr>
      <dsp:spPr>
        <a:xfrm>
          <a:off x="2524517" y="2929554"/>
          <a:ext cx="1888495" cy="165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</dsp:txBody>
      <dsp:txXfrm>
        <a:off x="2524517" y="2929554"/>
        <a:ext cx="1888495" cy="1655376"/>
      </dsp:txXfrm>
    </dsp:sp>
    <dsp:sp modelId="{15A27104-007F-4C30-A0A7-2C9A98958A35}">
      <dsp:nvSpPr>
        <dsp:cNvPr id="0" name=""/>
        <dsp:cNvSpPr/>
      </dsp:nvSpPr>
      <dsp:spPr>
        <a:xfrm>
          <a:off x="4056692" y="2150553"/>
          <a:ext cx="356319" cy="3563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FB73B-2661-4C97-BA49-C2A1531EB39A}">
      <dsp:nvSpPr>
        <dsp:cNvPr id="0" name=""/>
        <dsp:cNvSpPr/>
      </dsp:nvSpPr>
      <dsp:spPr>
        <a:xfrm rot="5400000">
          <a:off x="5046247" y="1732476"/>
          <a:ext cx="1257112" cy="2091806"/>
        </a:xfrm>
        <a:prstGeom prst="corner">
          <a:avLst>
            <a:gd name="adj1" fmla="val 16120"/>
            <a:gd name="adj2" fmla="val 16110"/>
          </a:avLst>
        </a:prstGeom>
        <a:solidFill>
          <a:srgbClr val="FFFF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301528-BFCE-484D-A360-94807C77B19D}">
      <dsp:nvSpPr>
        <dsp:cNvPr id="0" name=""/>
        <dsp:cNvSpPr/>
      </dsp:nvSpPr>
      <dsp:spPr>
        <a:xfrm>
          <a:off x="4836404" y="2357475"/>
          <a:ext cx="1888495" cy="165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</dsp:txBody>
      <dsp:txXfrm>
        <a:off x="4836404" y="2357475"/>
        <a:ext cx="1888495" cy="1655376"/>
      </dsp:txXfrm>
    </dsp:sp>
    <dsp:sp modelId="{F123764D-2815-4999-8055-C3AFDE8EB057}">
      <dsp:nvSpPr>
        <dsp:cNvPr id="0" name=""/>
        <dsp:cNvSpPr/>
      </dsp:nvSpPr>
      <dsp:spPr>
        <a:xfrm>
          <a:off x="6368579" y="1578475"/>
          <a:ext cx="356319" cy="3563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7B9E8C-28FE-451E-8461-75F6A2D8DFC2}">
      <dsp:nvSpPr>
        <dsp:cNvPr id="0" name=""/>
        <dsp:cNvSpPr/>
      </dsp:nvSpPr>
      <dsp:spPr>
        <a:xfrm rot="5400000">
          <a:off x="7358134" y="1160397"/>
          <a:ext cx="1257112" cy="2091806"/>
        </a:xfrm>
        <a:prstGeom prst="corner">
          <a:avLst>
            <a:gd name="adj1" fmla="val 16120"/>
            <a:gd name="adj2" fmla="val 16110"/>
          </a:avLst>
        </a:prstGeom>
        <a:solidFill>
          <a:srgbClr val="7030A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07349A-5D27-4ECA-984D-DBACDC27D609}">
      <dsp:nvSpPr>
        <dsp:cNvPr id="0" name=""/>
        <dsp:cNvSpPr/>
      </dsp:nvSpPr>
      <dsp:spPr>
        <a:xfrm>
          <a:off x="7148291" y="1785397"/>
          <a:ext cx="1888495" cy="165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</dsp:txBody>
      <dsp:txXfrm>
        <a:off x="7148291" y="1785397"/>
        <a:ext cx="1888495" cy="1655376"/>
      </dsp:txXfrm>
    </dsp:sp>
    <dsp:sp modelId="{38C1E06D-D98C-47E4-997B-C9C80438357D}">
      <dsp:nvSpPr>
        <dsp:cNvPr id="0" name=""/>
        <dsp:cNvSpPr/>
      </dsp:nvSpPr>
      <dsp:spPr>
        <a:xfrm>
          <a:off x="8680466" y="1006396"/>
          <a:ext cx="356319" cy="356319"/>
        </a:xfrm>
        <a:prstGeom prst="triangle">
          <a:avLst>
            <a:gd name="adj" fmla="val 1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32DF5B-5432-48C7-876F-6A8F9E533F98}">
      <dsp:nvSpPr>
        <dsp:cNvPr id="0" name=""/>
        <dsp:cNvSpPr/>
      </dsp:nvSpPr>
      <dsp:spPr>
        <a:xfrm rot="5400000">
          <a:off x="9670021" y="588318"/>
          <a:ext cx="1257112" cy="2091806"/>
        </a:xfrm>
        <a:prstGeom prst="corner">
          <a:avLst>
            <a:gd name="adj1" fmla="val 16120"/>
            <a:gd name="adj2" fmla="val 16110"/>
          </a:avLst>
        </a:prstGeom>
        <a:solidFill>
          <a:srgbClr val="FF0000"/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C6EB2D8-2919-49B3-9A60-2DEA65235202}">
      <dsp:nvSpPr>
        <dsp:cNvPr id="0" name=""/>
        <dsp:cNvSpPr/>
      </dsp:nvSpPr>
      <dsp:spPr>
        <a:xfrm>
          <a:off x="9460178" y="1213318"/>
          <a:ext cx="1888495" cy="16553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/>
        </a:p>
      </dsp:txBody>
      <dsp:txXfrm>
        <a:off x="9460178" y="1213318"/>
        <a:ext cx="1888495" cy="165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9" y="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997E5-CFF3-46FC-8D97-9D78AA1777A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9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6F5CD7-6071-4E93-8F43-71DE35A1474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316077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0FB3F3-31FE-4F3E-B954-AD0EB52F1D4E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1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759187-4E00-4F17-8379-5ED321B1B21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821727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 /><Relationship Id="rId1" Type="http://schemas.openxmlformats.org/officeDocument/2006/relationships/notesMaster" Target="../notesMasters/notesMaster1.xml" 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 /><Relationship Id="rId1" Type="http://schemas.openxmlformats.org/officeDocument/2006/relationships/notesMaster" Target="../notesMasters/notesMaster1.xml" 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 /><Relationship Id="rId1" Type="http://schemas.openxmlformats.org/officeDocument/2006/relationships/notesMaster" Target="../notesMasters/notesMaster1.xml" 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 /><Relationship Id="rId1" Type="http://schemas.openxmlformats.org/officeDocument/2006/relationships/notesMaster" Target="../notesMasters/notesMaster1.xml" 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 /><Relationship Id="rId1" Type="http://schemas.openxmlformats.org/officeDocument/2006/relationships/notesMaster" Target="../notesMasters/notesMaster1.xml" 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 /><Relationship Id="rId1" Type="http://schemas.openxmlformats.org/officeDocument/2006/relationships/notesMaster" Target="../notesMasters/notesMaster1.xml" 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 /><Relationship Id="rId1" Type="http://schemas.openxmlformats.org/officeDocument/2006/relationships/notesMaster" Target="../notesMasters/notesMaster1.xml" 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 /><Relationship Id="rId1" Type="http://schemas.openxmlformats.org/officeDocument/2006/relationships/notesMaster" Target="../notesMasters/notesMaster1.xml" 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 /><Relationship Id="rId1" Type="http://schemas.openxmlformats.org/officeDocument/2006/relationships/notesMaster" Target="../notesMasters/notesMaster1.xml" 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 /><Relationship Id="rId1" Type="http://schemas.openxmlformats.org/officeDocument/2006/relationships/notesMaster" Target="../notesMasters/notesMaster1.xml" 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 /><Relationship Id="rId1" Type="http://schemas.openxmlformats.org/officeDocument/2006/relationships/notesMaster" Target="../notesMasters/notesMaster1.xml" 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 /><Relationship Id="rId1" Type="http://schemas.openxmlformats.org/officeDocument/2006/relationships/notesMaster" Target="../notesMasters/notesMaster1.xml" 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 /><Relationship Id="rId1" Type="http://schemas.openxmlformats.org/officeDocument/2006/relationships/notesMaster" Target="../notesMasters/notesMaster1.xml" 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 /><Relationship Id="rId1" Type="http://schemas.openxmlformats.org/officeDocument/2006/relationships/notesMaster" Target="../notesMasters/notesMaster1.xml" 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9187-4E00-4F17-8379-5ED321B1B210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144360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>
          <a:xfrm>
            <a:off x="717570" y="4562591"/>
            <a:ext cx="5999952" cy="4847830"/>
          </a:xfrm>
        </p:spPr>
        <p:txBody>
          <a:bodyPr>
            <a:noAutofit/>
          </a:bodyPr>
          <a:lstStyle/>
          <a:p>
            <a:pPr marL="183088" indent="-183088" algn="just"/>
            <a:r>
              <a:rPr lang="pt-BR" sz="2100" dirty="0"/>
              <a:t>- Assim, temos grandes desafios postos ao nosso desenvolvimento, relacionados à atuação do Estado: </a:t>
            </a:r>
          </a:p>
          <a:p>
            <a:pPr marL="831319" lvl="1" indent="-356279" algn="just">
              <a:buFontTx/>
              <a:buChar char="-"/>
            </a:pPr>
            <a:r>
              <a:rPr lang="pt-BR" sz="2100" dirty="0"/>
              <a:t>a manutenção da estabilidade fiscal e monetária;</a:t>
            </a:r>
          </a:p>
          <a:p>
            <a:pPr marL="831319" lvl="1" indent="-356279" algn="just">
              <a:buFontTx/>
              <a:buChar char="-"/>
            </a:pPr>
            <a:r>
              <a:rPr lang="pt-BR" sz="2100" dirty="0"/>
              <a:t>maior prioridade nas áreas de educação, pesquisa e inovação, infraestrutura e inclusão social e regional; </a:t>
            </a:r>
          </a:p>
          <a:p>
            <a:pPr marL="831319" lvl="1" indent="-356279" algn="just">
              <a:buFontTx/>
              <a:buChar char="-"/>
            </a:pPr>
            <a:r>
              <a:rPr lang="pt-BR" sz="2100" dirty="0"/>
              <a:t>a melhoria da </a:t>
            </a:r>
            <a:r>
              <a:rPr lang="pt-BR" sz="2100" b="1" u="sng" dirty="0"/>
              <a:t>governança</a:t>
            </a:r>
            <a:r>
              <a:rPr lang="pt-BR" sz="2100" dirty="0"/>
              <a:t> é um dos fatores chaves do desenvolvimento, </a:t>
            </a:r>
            <a:r>
              <a:rPr lang="pt-BR" sz="2100" b="1" u="sng" dirty="0"/>
              <a:t>permeando todos os demais desafios</a:t>
            </a:r>
            <a:r>
              <a:rPr lang="pt-BR" sz="2100" dirty="0"/>
              <a:t>.</a:t>
            </a:r>
          </a:p>
          <a:p>
            <a:pPr marL="475040" lvl="1" algn="just"/>
            <a:r>
              <a:rPr lang="pt-BR" sz="2100" b="1" u="sng" dirty="0"/>
              <a:t>ESSE DIAGNÓSTICO COINCIDE, EM BOA PARTE, COM A AVALIAÇÃO FEITA PELO GOVERNO FEDERAL, EXPRESSA NO PPA 2012-2015.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8E0B9E5-7906-445F-9070-F9A27F0B97D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06377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9187-4E00-4F17-8379-5ED321B1B210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61467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9187-4E00-4F17-8379-5ED321B1B210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860091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9187-4E00-4F17-8379-5ED321B1B210}" type="slidenum">
              <a:rPr lang="pt-BR" smtClean="0"/>
              <a:t>23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0688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761250-4CB5-4026-BA26-E65D270D04E6}" type="slidenum">
              <a:rPr lang="pt-BR" smtClean="0"/>
              <a:t>24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135897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9187-4E00-4F17-8379-5ED321B1B210}" type="slidenum">
              <a:rPr lang="pt-BR" smtClean="0"/>
              <a:t>25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083298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/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acordo com o estudo TCU-OCDE, “a coerência do conjunto do governo é conseguida por Centros de Governo estrategicamente ágeis”, que enxergam o conjunto, se relacionam e se comunicam com todas as partes interessadas, sintetizando seus interesses, coordenando os envolvidos e monitorando os resultados alcançados. Essa perspectiva ampla permite ao Centro de Governo servir a todo o governo, tendo em vista que a qualidade e impacto de todas as políticas chave podem ser reforçadas pela liderança e pelo papel facilitador do Centro17. Assim, ao CG não incumbe apenas manter a coerência entre as diversas ações do governo, mas atuar como administrador da estratégia de longo prazo do governo.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F807A9-40C0-4628-B286-18F8D0EEA2A3}" type="slidenum">
              <a:rPr lang="pt-BR" smtClean="0"/>
              <a:t>26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76868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31800" y="1054100"/>
            <a:ext cx="5954713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8B41-2E48-413D-8F28-3AB9A5724188}" type="slidenum">
              <a:rPr lang="pt-BR" smtClean="0"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61234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31800" y="1054100"/>
            <a:ext cx="5954713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8B41-2E48-413D-8F28-3AB9A5724188}" type="slidenum">
              <a:rPr lang="pt-BR" smtClean="0"/>
              <a:t>28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2356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59187-4E00-4F17-8379-5ED321B1B210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93428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71883" indent="-171883" defTabSz="916707" eaLnBrk="0" fontAlgn="base" hangingPunct="0">
              <a:spcBef>
                <a:spcPct val="3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pt-BR" dirty="0">
              <a:latin typeface="Roboto" pitchFamily="2" charset="0"/>
              <a:ea typeface="Roboto" pitchFamily="2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6E7A82-B323-49C6-B9B0-7BA3C423F642}" type="slidenum">
              <a:rPr lang="pt-BR" altLang="pt-BR" smtClean="0"/>
              <a:pPr/>
              <a:t>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6578918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31800" y="1054100"/>
            <a:ext cx="5954713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8B41-2E48-413D-8F28-3AB9A5724188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66208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9187-4E00-4F17-8379-5ED321B1B210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009587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9187-4E00-4F17-8379-5ED321B1B210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430164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759187-4E00-4F17-8379-5ED321B1B210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38294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431800" y="1054100"/>
            <a:ext cx="5954713" cy="33496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BB8B41-2E48-413D-8F28-3AB9A5724188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51386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sz="1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59187-4E00-4F17-8379-5ED321B1B210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9972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71170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23356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982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ener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5611805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65847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2853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3684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744490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8956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96758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30208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0023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theme" Target="../theme/theme1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slideLayout" Target="../slideLayouts/slideLayout12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F202C0-460D-412F-87E0-07A457B60B12}" type="datetimeFigureOut">
              <a:rPr lang="pt-BR" smtClean="0"/>
              <a:t>14/10/2021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FEB895-DBDC-49F0-BCB2-536EE389CED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9176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 /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 /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 /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 /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 /><Relationship Id="rId2" Type="http://schemas.openxmlformats.org/officeDocument/2006/relationships/notesSlide" Target="../notesSlides/notesSlide6.xml" /><Relationship Id="rId1" Type="http://schemas.openxmlformats.org/officeDocument/2006/relationships/slideLayout" Target="../slideLayouts/slideLayout2.xml" 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 /><Relationship Id="rId2" Type="http://schemas.openxmlformats.org/officeDocument/2006/relationships/notesSlide" Target="../notesSlides/notesSlide7.xml" /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 /><Relationship Id="rId2" Type="http://schemas.openxmlformats.org/officeDocument/2006/relationships/notesSlide" Target="../notesSlides/notesSlide8.xml" /><Relationship Id="rId1" Type="http://schemas.openxmlformats.org/officeDocument/2006/relationships/slideLayout" Target="../slideLayouts/slideLayout1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 /><Relationship Id="rId2" Type="http://schemas.openxmlformats.org/officeDocument/2006/relationships/notesSlide" Target="../notesSlides/notesSlide9.xml" /><Relationship Id="rId1" Type="http://schemas.openxmlformats.org/officeDocument/2006/relationships/slideLayout" Target="../slideLayouts/slideLayout1.xml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8.xml" /><Relationship Id="rId2" Type="http://schemas.openxmlformats.org/officeDocument/2006/relationships/notesSlide" Target="../notesSlides/notesSlide10.xml" /><Relationship Id="rId1" Type="http://schemas.openxmlformats.org/officeDocument/2006/relationships/slideLayout" Target="../slideLayouts/slideLayout2.xml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 /><Relationship Id="rId2" Type="http://schemas.openxmlformats.org/officeDocument/2006/relationships/notesSlide" Target="../notesSlides/notesSlide11.xml" /><Relationship Id="rId1" Type="http://schemas.openxmlformats.org/officeDocument/2006/relationships/slideLayout" Target="../slideLayouts/slideLayout2.xml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 /><Relationship Id="rId2" Type="http://schemas.openxmlformats.org/officeDocument/2006/relationships/notesSlide" Target="../notesSlides/notesSlide12.xml" /><Relationship Id="rId1" Type="http://schemas.openxmlformats.org/officeDocument/2006/relationships/slideLayout" Target="../slideLayouts/slideLayout12.xml" /><Relationship Id="rId4" Type="http://schemas.openxmlformats.org/officeDocument/2006/relationships/image" Target="../media/image21.jpeg" 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 /><Relationship Id="rId3" Type="http://schemas.openxmlformats.org/officeDocument/2006/relationships/image" Target="../media/image22.jpeg" /><Relationship Id="rId7" Type="http://schemas.openxmlformats.org/officeDocument/2006/relationships/diagramColors" Target="../diagrams/colors1.xml" /><Relationship Id="rId2" Type="http://schemas.openxmlformats.org/officeDocument/2006/relationships/notesSlide" Target="../notesSlides/notesSlide13.xml" /><Relationship Id="rId1" Type="http://schemas.openxmlformats.org/officeDocument/2006/relationships/slideLayout" Target="../slideLayouts/slideLayout12.xml" /><Relationship Id="rId6" Type="http://schemas.openxmlformats.org/officeDocument/2006/relationships/diagramQuickStyle" Target="../diagrams/quickStyle1.xml" /><Relationship Id="rId5" Type="http://schemas.openxmlformats.org/officeDocument/2006/relationships/diagramLayout" Target="../diagrams/layout1.xml" /><Relationship Id="rId4" Type="http://schemas.openxmlformats.org/officeDocument/2006/relationships/diagramData" Target="../diagrams/data1.xml" 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 /><Relationship Id="rId1" Type="http://schemas.openxmlformats.org/officeDocument/2006/relationships/slideLayout" Target="../slideLayouts/slideLayout2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 /><Relationship Id="rId7" Type="http://schemas.microsoft.com/office/2007/relationships/diagramDrawing" Target="../diagrams/drawing2.xml" /><Relationship Id="rId2" Type="http://schemas.openxmlformats.org/officeDocument/2006/relationships/notesSlide" Target="../notesSlides/notesSlide15.xml" /><Relationship Id="rId1" Type="http://schemas.openxmlformats.org/officeDocument/2006/relationships/slideLayout" Target="../slideLayouts/slideLayout12.xml" /><Relationship Id="rId6" Type="http://schemas.openxmlformats.org/officeDocument/2006/relationships/diagramColors" Target="../diagrams/colors2.xml" /><Relationship Id="rId5" Type="http://schemas.openxmlformats.org/officeDocument/2006/relationships/diagramQuickStyle" Target="../diagrams/quickStyle2.xml" /><Relationship Id="rId4" Type="http://schemas.openxmlformats.org/officeDocument/2006/relationships/diagramLayout" Target="../diagrams/layout2.xml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 /><Relationship Id="rId2" Type="http://schemas.openxmlformats.org/officeDocument/2006/relationships/notesSlide" Target="../notesSlides/notesSlide16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3.png" 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 /><Relationship Id="rId7" Type="http://schemas.microsoft.com/office/2007/relationships/diagramDrawing" Target="../diagrams/drawing3.xml" /><Relationship Id="rId2" Type="http://schemas.openxmlformats.org/officeDocument/2006/relationships/notesSlide" Target="../notesSlides/notesSlide17.xml" /><Relationship Id="rId1" Type="http://schemas.openxmlformats.org/officeDocument/2006/relationships/slideLayout" Target="../slideLayouts/slideLayout1.xml" /><Relationship Id="rId6" Type="http://schemas.openxmlformats.org/officeDocument/2006/relationships/diagramColors" Target="../diagrams/colors3.xml" /><Relationship Id="rId5" Type="http://schemas.openxmlformats.org/officeDocument/2006/relationships/diagramQuickStyle" Target="../diagrams/quickStyle3.xml" /><Relationship Id="rId4" Type="http://schemas.openxmlformats.org/officeDocument/2006/relationships/diagramLayout" Target="../diagrams/layout3.xml" 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 /><Relationship Id="rId2" Type="http://schemas.openxmlformats.org/officeDocument/2006/relationships/notesSlide" Target="../notesSlides/notesSlide18.xml" /><Relationship Id="rId1" Type="http://schemas.openxmlformats.org/officeDocument/2006/relationships/slideLayout" Target="../slideLayouts/slideLayout1.xml" 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 /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7.xml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6.xml" 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 /><Relationship Id="rId2" Type="http://schemas.openxmlformats.org/officeDocument/2006/relationships/notesSlide" Target="../notesSlides/notesSlide4.xml" /><Relationship Id="rId1" Type="http://schemas.openxmlformats.org/officeDocument/2006/relationships/slideLayout" Target="../slideLayouts/slideLayout1.xml" 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 /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Governança Corporativa: conheça os 4 pilares principais">
            <a:extLst>
              <a:ext uri="{FF2B5EF4-FFF2-40B4-BE49-F238E27FC236}">
                <a16:creationId xmlns:a16="http://schemas.microsoft.com/office/drawing/2014/main" id="{519CF453-80AA-46E6-91D9-2E940160471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11" r="-1" b="-1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Freeform 5">
            <a:extLst>
              <a:ext uri="{FF2B5EF4-FFF2-40B4-BE49-F238E27FC236}">
                <a16:creationId xmlns:a16="http://schemas.microsoft.com/office/drawing/2014/main" id="{87CC2527-562A-4F69-B487-4371E5B24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7488621" y="2277613"/>
            <a:ext cx="4703379" cy="4580387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0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C167A338-56F1-4F36-B3B9-790D218C31D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109020" y="3231930"/>
            <a:ext cx="3765042" cy="321911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4000" b="1" i="0" u="none" strike="noStrike" baseline="0" dirty="0"/>
              <a:t>A </a:t>
            </a:r>
            <a:r>
              <a:rPr lang="en-US" sz="4000" b="1" i="0" u="none" strike="noStrike" baseline="0" dirty="0" err="1"/>
              <a:t>importância</a:t>
            </a:r>
            <a:r>
              <a:rPr lang="en-US" sz="4000" b="1" i="0" u="none" strike="noStrike" baseline="0" dirty="0"/>
              <a:t> da Governança no Brasil</a:t>
            </a:r>
            <a:br>
              <a:rPr lang="en-US" sz="2400" b="1" i="0" u="none" strike="noStrike" baseline="0" dirty="0"/>
            </a:br>
            <a:br>
              <a:rPr lang="en-US" sz="2400" b="1" i="0" u="none" strike="noStrike" baseline="0" dirty="0"/>
            </a:br>
            <a:br>
              <a:rPr lang="en-US" sz="2400" b="1" i="0" u="none" strike="noStrike" baseline="0" dirty="0"/>
            </a:br>
            <a:r>
              <a:rPr lang="en-US" sz="2400" b="1" i="0" u="none" strike="noStrike" baseline="0" dirty="0"/>
              <a:t>Augusto Nardes</a:t>
            </a:r>
            <a:br>
              <a:rPr lang="en-US" sz="2400" b="1" i="0" u="none" strike="noStrike" baseline="0" dirty="0"/>
            </a:br>
            <a:r>
              <a:rPr lang="en-US" sz="2400" b="1" i="0" u="none" strike="noStrike" baseline="0" dirty="0"/>
              <a:t>Ministro do TCU</a:t>
            </a:r>
            <a:endParaRPr lang="en-US" sz="2400" b="1" dirty="0"/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BCDAEC91-5BCE-4B55-9CC0-43EF94CB7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480331" y="5123793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54802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9DBCF996-D319-4FDB-B860-8AB7C5B1B3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147" y="0"/>
            <a:ext cx="985570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1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m 3" descr="Gráfico, Gráfico de barras&#10;&#10;Descrição gerada automaticamente">
            <a:extLst>
              <a:ext uri="{FF2B5EF4-FFF2-40B4-BE49-F238E27FC236}">
                <a16:creationId xmlns:a16="http://schemas.microsoft.com/office/drawing/2014/main" id="{D580E199-FED6-4DE4-BFBA-51F875083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402" y="238923"/>
            <a:ext cx="11815195" cy="645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7810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&#10;&#10;Descrição gerada automaticamente">
            <a:extLst>
              <a:ext uri="{FF2B5EF4-FFF2-40B4-BE49-F238E27FC236}">
                <a16:creationId xmlns:a16="http://schemas.microsoft.com/office/drawing/2014/main" id="{A9CC395C-9F2C-4CDA-9550-BA098B58FA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9887" y="0"/>
            <a:ext cx="88922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8660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barras&#10;&#10;Descrição gerada automaticamente">
            <a:extLst>
              <a:ext uri="{FF2B5EF4-FFF2-40B4-BE49-F238E27FC236}">
                <a16:creationId xmlns:a16="http://schemas.microsoft.com/office/drawing/2014/main" id="{E3C17877-5754-47B3-8984-319AAD32DA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072" y="222406"/>
            <a:ext cx="10913855" cy="641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8328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barras&#10;&#10;Descrição gerada automaticamente">
            <a:extLst>
              <a:ext uri="{FF2B5EF4-FFF2-40B4-BE49-F238E27FC236}">
                <a16:creationId xmlns:a16="http://schemas.microsoft.com/office/drawing/2014/main" id="{1B905589-F849-4EB3-BAF8-3D86393ED1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4438" y="0"/>
            <a:ext cx="858312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2453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Gráfico, Gráfico de barras&#10;&#10;Descrição gerada automaticamente">
            <a:extLst>
              <a:ext uri="{FF2B5EF4-FFF2-40B4-BE49-F238E27FC236}">
                <a16:creationId xmlns:a16="http://schemas.microsoft.com/office/drawing/2014/main" id="{E92D5EB2-2914-40B0-96DB-CBC9044AB9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4914" y="141995"/>
            <a:ext cx="10842171" cy="642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99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4217E10-F325-4415-AE0E-55D8DAC7E0D0}"/>
              </a:ext>
            </a:extLst>
          </p:cNvPr>
          <p:cNvSpPr txBox="1"/>
          <p:nvPr/>
        </p:nvSpPr>
        <p:spPr>
          <a:xfrm>
            <a:off x="175435" y="236254"/>
            <a:ext cx="612949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400" dirty="0"/>
              <a:t>Gerir riscos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B171A054-F1C1-46EE-925E-BC58EB182A98}"/>
              </a:ext>
            </a:extLst>
          </p:cNvPr>
          <p:cNvSpPr txBox="1"/>
          <p:nvPr/>
        </p:nvSpPr>
        <p:spPr>
          <a:xfrm>
            <a:off x="8108341" y="678989"/>
            <a:ext cx="3808325" cy="59400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000" b="1" dirty="0"/>
              <a:t>2110. </a:t>
            </a:r>
            <a:r>
              <a:rPr lang="pt-BR" sz="2000" dirty="0"/>
              <a:t>Gerir riscos</a:t>
            </a:r>
          </a:p>
          <a:p>
            <a:endParaRPr lang="pt-BR" sz="2000" b="1" dirty="0"/>
          </a:p>
          <a:p>
            <a:r>
              <a:rPr lang="pt-BR" sz="2000" b="1" dirty="0"/>
              <a:t>2111. </a:t>
            </a:r>
            <a:r>
              <a:rPr lang="pt-BR" sz="2000" dirty="0"/>
              <a:t>A estrutura da gestão de riscos está definida </a:t>
            </a:r>
          </a:p>
          <a:p>
            <a:endParaRPr lang="pt-BR" sz="2000" dirty="0"/>
          </a:p>
          <a:p>
            <a:r>
              <a:rPr lang="pt-BR" sz="2000" b="1" dirty="0"/>
              <a:t> 2112. </a:t>
            </a:r>
            <a:r>
              <a:rPr lang="pt-BR" sz="2000" dirty="0"/>
              <a:t>Atividades típicas de segunda linha estão estabelecidas </a:t>
            </a:r>
          </a:p>
          <a:p>
            <a:endParaRPr lang="pt-BR" sz="2000" dirty="0"/>
          </a:p>
          <a:p>
            <a:r>
              <a:rPr lang="pt-BR" sz="2000" b="1" dirty="0"/>
              <a:t>2113. </a:t>
            </a:r>
            <a:r>
              <a:rPr lang="pt-BR" sz="2000" dirty="0"/>
              <a:t>O processo de gestão de riscos da organização está implantado </a:t>
            </a:r>
          </a:p>
          <a:p>
            <a:endParaRPr lang="pt-BR" sz="2000" dirty="0"/>
          </a:p>
          <a:p>
            <a:r>
              <a:rPr lang="pt-BR" sz="2000" b="1" dirty="0"/>
              <a:t>2114. </a:t>
            </a:r>
            <a:r>
              <a:rPr lang="pt-BR" sz="2000" dirty="0"/>
              <a:t>Os riscos considerados críticos para a organização são geridos </a:t>
            </a:r>
          </a:p>
          <a:p>
            <a:endParaRPr lang="pt-BR" sz="2000" dirty="0"/>
          </a:p>
          <a:p>
            <a:r>
              <a:rPr lang="pt-BR" sz="2000" b="1" dirty="0"/>
              <a:t>2115. </a:t>
            </a:r>
            <a:r>
              <a:rPr lang="pt-BR" sz="2000" dirty="0"/>
              <a:t>A organização executa processo de gestão de continuidade do negócio </a:t>
            </a:r>
          </a:p>
        </p:txBody>
      </p:sp>
      <p:pic>
        <p:nvPicPr>
          <p:cNvPr id="23" name="Imagem 22" descr="Gráfico, Gráfico de barras&#10;&#10;Descrição gerada automaticamente">
            <a:extLst>
              <a:ext uri="{FF2B5EF4-FFF2-40B4-BE49-F238E27FC236}">
                <a16:creationId xmlns:a16="http://schemas.microsoft.com/office/drawing/2014/main" id="{E6C18202-6EB4-46AF-A297-E86BAADA0E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56148"/>
            <a:ext cx="7874814" cy="5362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461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04217E10-F325-4415-AE0E-55D8DAC7E0D0}"/>
              </a:ext>
            </a:extLst>
          </p:cNvPr>
          <p:cNvSpPr txBox="1"/>
          <p:nvPr/>
        </p:nvSpPr>
        <p:spPr>
          <a:xfrm>
            <a:off x="2622620" y="-1"/>
            <a:ext cx="81839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4000" dirty="0"/>
              <a:t>Comparativo entre 2018 e 2021</a:t>
            </a:r>
          </a:p>
        </p:txBody>
      </p:sp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FFEB03CF-D1DA-4E76-AFA9-D9476B44E3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7030" y="677295"/>
            <a:ext cx="11001010" cy="6180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8127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9" name="Rectangle 88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2" descr="A nova economia da era digital e a influência da internet | Empire">
            <a:extLst>
              <a:ext uri="{FF2B5EF4-FFF2-40B4-BE49-F238E27FC236}">
                <a16:creationId xmlns:a16="http://schemas.microsoft.com/office/drawing/2014/main" id="{5155BFFF-7A3E-408A-8904-B6D9EF3A75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pt-BR" sz="66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Como a Governança pode aprimorar a entrega de resultados para a sociedade</a:t>
            </a:r>
          </a:p>
        </p:txBody>
      </p:sp>
      <p:sp>
        <p:nvSpPr>
          <p:cNvPr id="91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758" y="1334811"/>
            <a:ext cx="10526484" cy="5128656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0"/>
            <a:ext cx="12192000" cy="954107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pt-BR" sz="3600" b="1" dirty="0">
                <a:solidFill>
                  <a:schemeClr val="bg1"/>
                </a:solidFill>
                <a:latin typeface="Century Gothic" panose="020B0502020202020204" pitchFamily="34" charset="0"/>
              </a:rPr>
              <a:t>Referenciais de Governança </a:t>
            </a:r>
            <a:r>
              <a:rPr lang="pt-BR" sz="2000" b="1" dirty="0">
                <a:solidFill>
                  <a:schemeClr val="bg1"/>
                </a:solidFill>
                <a:latin typeface="Century Gothic" panose="020B0502020202020204" pitchFamily="34" charset="0"/>
              </a:rPr>
              <a:t>(</a:t>
            </a:r>
            <a:r>
              <a:rPr lang="pt-BR" sz="2000" b="1" dirty="0">
                <a:solidFill>
                  <a:schemeClr val="bg1"/>
                </a:solidFill>
              </a:rPr>
              <a:t>https://portal.tcu.gov.br/governanca/governancapublica/)</a:t>
            </a:r>
            <a:endParaRPr lang="pt-BR" sz="2000" b="1" u="sng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983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2" name="Rectangle 19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C8E536-1AF7-48B7-81F5-C0EBCEE7C4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526" y="164668"/>
            <a:ext cx="5829474" cy="2335111"/>
          </a:xfr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t-BR" sz="32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Implementação da Governança Pública</a:t>
            </a:r>
            <a:br>
              <a:rPr lang="pt-BR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br>
              <a:rPr lang="pt-BR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pt-BR" sz="28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Como as políticas públicas são monitoradas e avaliadas?</a:t>
            </a:r>
            <a:br>
              <a:rPr lang="pt-BR" sz="2400" kern="1200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</a:br>
            <a:endParaRPr lang="pt-BR" sz="2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3" name="sketch line">
            <a:extLst>
              <a:ext uri="{FF2B5EF4-FFF2-40B4-BE49-F238E27FC236}">
                <a16:creationId xmlns:a16="http://schemas.microsoft.com/office/drawing/2014/main" id="{650D18FE-0824-4A46-B22C-A86B52E578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24CE03E-F52A-4B0F-A50A-2DB4B82E47C0}"/>
              </a:ext>
            </a:extLst>
          </p:cNvPr>
          <p:cNvSpPr txBox="1"/>
          <p:nvPr/>
        </p:nvSpPr>
        <p:spPr>
          <a:xfrm>
            <a:off x="180957" y="2526030"/>
            <a:ext cx="5478517" cy="440117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Inexistência de histórico de avaliação para parte das políticas, programas e iniciativas públicas de fomento à inovação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pt-BR" sz="24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Diferentes estágios de maturidade dos processos de monitoramento e avaliação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pt-BR" sz="24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Inexistência de indicadores de resultado e impacto para parte das políticas, programas e iniciativas públicas de fomento à inovação</a:t>
            </a:r>
          </a:p>
          <a:p>
            <a:pPr marL="57150" algn="just">
              <a:lnSpc>
                <a:spcPct val="90000"/>
              </a:lnSpc>
              <a:spcAft>
                <a:spcPts val="600"/>
              </a:spcAft>
            </a:pPr>
            <a:endParaRPr lang="pt-BR" sz="2400" dirty="0"/>
          </a:p>
          <a:p>
            <a:pPr marL="285750" indent="-228600" algn="just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t-BR" sz="2400" dirty="0"/>
              <a:t>Falta de informações para apoiar a realização do monitoramento e avaliações</a:t>
            </a:r>
          </a:p>
        </p:txBody>
      </p:sp>
      <p:pic>
        <p:nvPicPr>
          <p:cNvPr id="1026" name="Picture 2" descr="Cinco chaves para que a auditoria interna não seja o fogo amigo de que  todos se esquivam - Ideação">
            <a:extLst>
              <a:ext uri="{FF2B5EF4-FFF2-40B4-BE49-F238E27FC236}">
                <a16:creationId xmlns:a16="http://schemas.microsoft.com/office/drawing/2014/main" id="{1BEB8EC7-B583-4507-BB95-C337BEB75D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57" r="41169" b="-1"/>
          <a:stretch/>
        </p:blipFill>
        <p:spPr bwMode="auto">
          <a:xfrm>
            <a:off x="6261221" y="640080"/>
            <a:ext cx="5134621" cy="5577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313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entágono 25">
            <a:hlinkClick r:id="rId3" action="ppaction://hlinksldjump"/>
          </p:cNvPr>
          <p:cNvSpPr/>
          <p:nvPr/>
        </p:nvSpPr>
        <p:spPr>
          <a:xfrm>
            <a:off x="178618" y="4716220"/>
            <a:ext cx="5851735" cy="50400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>
                <a:solidFill>
                  <a:schemeClr val="tx1"/>
                </a:solidFill>
              </a:rPr>
              <a:t>RACIONALIZAÇÃO DO GASTO PÚBLICO</a:t>
            </a:r>
          </a:p>
        </p:txBody>
      </p:sp>
      <p:sp>
        <p:nvSpPr>
          <p:cNvPr id="6" name="Pentágono 5">
            <a:hlinkClick r:id="" action="ppaction://noaction"/>
          </p:cNvPr>
          <p:cNvSpPr/>
          <p:nvPr/>
        </p:nvSpPr>
        <p:spPr>
          <a:xfrm>
            <a:off x="204953" y="2280825"/>
            <a:ext cx="5825400" cy="50400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>
                <a:solidFill>
                  <a:schemeClr val="tx1"/>
                </a:solidFill>
              </a:rPr>
              <a:t>EDUCAÇÃO</a:t>
            </a:r>
          </a:p>
        </p:txBody>
      </p:sp>
      <p:sp>
        <p:nvSpPr>
          <p:cNvPr id="7" name="Pentágono 6"/>
          <p:cNvSpPr/>
          <p:nvPr/>
        </p:nvSpPr>
        <p:spPr>
          <a:xfrm>
            <a:off x="204953" y="2877479"/>
            <a:ext cx="5825400" cy="50400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>
                <a:solidFill>
                  <a:schemeClr val="bg1"/>
                </a:solidFill>
              </a:rPr>
              <a:t>PESQUISA E INOVAÇÃO</a:t>
            </a:r>
          </a:p>
        </p:txBody>
      </p:sp>
      <p:sp>
        <p:nvSpPr>
          <p:cNvPr id="8" name="Pentágono 7">
            <a:hlinkClick r:id="rId3" action="ppaction://hlinksldjump"/>
          </p:cNvPr>
          <p:cNvSpPr/>
          <p:nvPr/>
        </p:nvSpPr>
        <p:spPr>
          <a:xfrm>
            <a:off x="204953" y="3474133"/>
            <a:ext cx="5825400" cy="504000"/>
          </a:xfrm>
          <a:prstGeom prst="homePlate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>
                <a:solidFill>
                  <a:schemeClr val="tx1"/>
                </a:solidFill>
              </a:rPr>
              <a:t>INFRAESTRUTURA</a:t>
            </a:r>
          </a:p>
        </p:txBody>
      </p:sp>
      <p:sp>
        <p:nvSpPr>
          <p:cNvPr id="9" name="Pentágono 8">
            <a:hlinkClick r:id="" action="ppaction://noaction"/>
          </p:cNvPr>
          <p:cNvSpPr/>
          <p:nvPr/>
        </p:nvSpPr>
        <p:spPr>
          <a:xfrm>
            <a:off x="181683" y="4086983"/>
            <a:ext cx="5848670" cy="50400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>
                <a:solidFill>
                  <a:schemeClr val="bg1"/>
                </a:solidFill>
              </a:rPr>
              <a:t>INCLUSÃO SOCIAL E REGIONAL</a:t>
            </a:r>
          </a:p>
        </p:txBody>
      </p:sp>
      <p:sp>
        <p:nvSpPr>
          <p:cNvPr id="16" name="Texto explicativo em seta para cima 15"/>
          <p:cNvSpPr/>
          <p:nvPr/>
        </p:nvSpPr>
        <p:spPr>
          <a:xfrm>
            <a:off x="204953" y="5342925"/>
            <a:ext cx="1773394" cy="1343864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DEMOCRACIA</a:t>
            </a:r>
          </a:p>
        </p:txBody>
      </p:sp>
      <p:sp>
        <p:nvSpPr>
          <p:cNvPr id="17" name="Texto explicativo em seta para cima 16"/>
          <p:cNvSpPr/>
          <p:nvPr/>
        </p:nvSpPr>
        <p:spPr>
          <a:xfrm>
            <a:off x="2098383" y="5329070"/>
            <a:ext cx="1961572" cy="1357719"/>
          </a:xfrm>
          <a:prstGeom prst="upArrowCallout">
            <a:avLst/>
          </a:prstGeom>
          <a:solidFill>
            <a:schemeClr val="bg2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tx1"/>
                </a:solidFill>
              </a:rPr>
              <a:t>COORDENAÇÃO</a:t>
            </a:r>
          </a:p>
          <a:p>
            <a:pPr algn="ctr"/>
            <a:r>
              <a:rPr lang="pt-BR" sz="1600" b="1" dirty="0">
                <a:solidFill>
                  <a:schemeClr val="tx1"/>
                </a:solidFill>
              </a:rPr>
              <a:t>FEDERATIVA</a:t>
            </a:r>
          </a:p>
        </p:txBody>
      </p:sp>
      <p:sp>
        <p:nvSpPr>
          <p:cNvPr id="19" name="Texto explicativo em seta para cima 18"/>
          <p:cNvSpPr/>
          <p:nvPr/>
        </p:nvSpPr>
        <p:spPr>
          <a:xfrm>
            <a:off x="4164407" y="5342925"/>
            <a:ext cx="1773394" cy="1357719"/>
          </a:xfrm>
          <a:prstGeom prst="upArrowCallou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chemeClr val="bg1"/>
                </a:solidFill>
              </a:rPr>
              <a:t>REFORMA TRIBUTÁRIA E POLÍTICA, ADMINISTRATIVA</a:t>
            </a:r>
          </a:p>
        </p:txBody>
      </p:sp>
      <p:sp>
        <p:nvSpPr>
          <p:cNvPr id="21" name="Título 1"/>
          <p:cNvSpPr txBox="1">
            <a:spLocks/>
          </p:cNvSpPr>
          <p:nvPr/>
        </p:nvSpPr>
        <p:spPr bwMode="auto">
          <a:xfrm>
            <a:off x="0" y="24810"/>
            <a:ext cx="12192000" cy="750442"/>
          </a:xfrm>
          <a:prstGeom prst="rect">
            <a:avLst/>
          </a:prstGeom>
          <a:solidFill>
            <a:schemeClr val="bg2">
              <a:lumMod val="75000"/>
            </a:schemeClr>
          </a:solidFill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3175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defTabSz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4000" b="1" dirty="0">
                <a:latin typeface="+mj-lt"/>
                <a:ea typeface="+mj-ea"/>
                <a:cs typeface="+mj-cs"/>
              </a:rPr>
              <a:t>Desenvolvimento</a:t>
            </a:r>
            <a:endParaRPr lang="pt-BR" sz="4800" b="1" i="1" dirty="0">
              <a:latin typeface="+mj-lt"/>
              <a:ea typeface="+mj-ea"/>
              <a:cs typeface="+mj-cs"/>
            </a:endParaRPr>
          </a:p>
        </p:txBody>
      </p:sp>
      <p:sp>
        <p:nvSpPr>
          <p:cNvPr id="2" name="Texto explicativo em seta para a direita 1"/>
          <p:cNvSpPr/>
          <p:nvPr/>
        </p:nvSpPr>
        <p:spPr>
          <a:xfrm>
            <a:off x="6329240" y="1022009"/>
            <a:ext cx="1760883" cy="5528416"/>
          </a:xfrm>
          <a:prstGeom prst="rightArrowCallout">
            <a:avLst/>
          </a:pr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5" name="CaixaDeTexto 24"/>
          <p:cNvSpPr txBox="1"/>
          <p:nvPr/>
        </p:nvSpPr>
        <p:spPr>
          <a:xfrm>
            <a:off x="6480413" y="1426892"/>
            <a:ext cx="861774" cy="459848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vert="vert270" wrap="square" rtlCol="0">
            <a:spAutoFit/>
          </a:bodyPr>
          <a:lstStyle/>
          <a:p>
            <a:pPr marL="180000">
              <a:buSzPct val="60000"/>
            </a:pPr>
            <a:r>
              <a:rPr lang="pt-BR" sz="4400" b="1" dirty="0"/>
              <a:t>GOVERNANÇA</a:t>
            </a:r>
          </a:p>
        </p:txBody>
      </p:sp>
      <p:sp>
        <p:nvSpPr>
          <p:cNvPr id="18" name="Pentágono 17">
            <a:hlinkClick r:id="" action="ppaction://noaction"/>
          </p:cNvPr>
          <p:cNvSpPr/>
          <p:nvPr/>
        </p:nvSpPr>
        <p:spPr>
          <a:xfrm>
            <a:off x="204953" y="1676073"/>
            <a:ext cx="5825400" cy="504000"/>
          </a:xfrm>
          <a:prstGeom prst="homePlate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80000"/>
            <a:r>
              <a:rPr lang="pt-BR" b="1" dirty="0">
                <a:solidFill>
                  <a:schemeClr val="bg1"/>
                </a:solidFill>
              </a:rPr>
              <a:t>RESPONSABILIDADE FISCAL</a:t>
            </a:r>
          </a:p>
        </p:txBody>
      </p:sp>
      <p:sp>
        <p:nvSpPr>
          <p:cNvPr id="23" name="Canto dobrado 22"/>
          <p:cNvSpPr/>
          <p:nvPr/>
        </p:nvSpPr>
        <p:spPr>
          <a:xfrm>
            <a:off x="8108278" y="1022009"/>
            <a:ext cx="4015409" cy="5648584"/>
          </a:xfrm>
          <a:prstGeom prst="foldedCorner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pt-BR" sz="24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Produtividade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Desenvolvimento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Melhores Políticas: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sz="2400" dirty="0">
                <a:solidFill>
                  <a:schemeClr val="bg1"/>
                </a:solidFill>
              </a:rPr>
              <a:t>	</a:t>
            </a:r>
            <a:r>
              <a:rPr lang="pt-BR" sz="2400" b="1" dirty="0">
                <a:solidFill>
                  <a:schemeClr val="bg1"/>
                </a:solidFill>
              </a:rPr>
              <a:t>Saúde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  Educação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  Segurança</a:t>
            </a:r>
          </a:p>
          <a:p>
            <a:pPr marL="742950" lvl="1" indent="-285750">
              <a:buFont typeface="Wingdings" panose="05000000000000000000" pitchFamily="2" charset="2"/>
              <a:buChar char="v"/>
            </a:pPr>
            <a:r>
              <a:rPr lang="pt-BR" sz="2400" b="1" dirty="0">
                <a:solidFill>
                  <a:schemeClr val="bg1"/>
                </a:solidFill>
              </a:rPr>
              <a:t>  Mobilidade Urbana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Federal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Estadual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800" b="1" dirty="0">
                <a:solidFill>
                  <a:schemeClr val="bg1"/>
                </a:solidFill>
              </a:rPr>
              <a:t>Municipal</a:t>
            </a:r>
          </a:p>
        </p:txBody>
      </p:sp>
    </p:spTree>
    <p:extLst>
      <p:ext uri="{BB962C8B-B14F-4D97-AF65-F5344CB8AC3E}">
        <p14:creationId xmlns:p14="http://schemas.microsoft.com/office/powerpoint/2010/main" val="29754861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B8C311F-7253-4AED-9701-7FC0708C41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2384209-CB15-4CDF-9D31-C44FD9A3F2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633B3B5-CC90-43F0-8714-D31D1F3F02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8D57A06-A426-446D-B02C-A2DC6B62E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m 4" descr="Gráfico, Gráfico de cascata&#10;&#10;Descrição gerada automaticamente">
            <a:extLst>
              <a:ext uri="{FF2B5EF4-FFF2-40B4-BE49-F238E27FC236}">
                <a16:creationId xmlns:a16="http://schemas.microsoft.com/office/drawing/2014/main" id="{8A5CC37A-3DDA-462C-BC9F-91A667C038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760" y="88110"/>
            <a:ext cx="7679713" cy="6681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7420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>
            <a:spLocks/>
          </p:cNvSpPr>
          <p:nvPr/>
        </p:nvSpPr>
        <p:spPr bwMode="auto">
          <a:xfrm>
            <a:off x="1630311" y="243887"/>
            <a:ext cx="8960786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>
            <a:spAutoFit/>
          </a:bodyPr>
          <a:lstStyle/>
          <a:p>
            <a:pPr algn="ctr"/>
            <a:r>
              <a:rPr lang="en-US" sz="4000" b="1" spc="150" dirty="0">
                <a:solidFill>
                  <a:schemeClr val="tx2"/>
                </a:solidFill>
                <a:latin typeface="Roboto" charset="0"/>
                <a:ea typeface="Roboto" charset="0"/>
                <a:cs typeface="Roboto" charset="0"/>
                <a:sym typeface="Bebas Neue" charset="0"/>
              </a:rPr>
              <a:t>DESENVOLVIMENTO SUSTENTÁVEL</a:t>
            </a:r>
            <a:endParaRPr lang="en-US" sz="4000" b="1" spc="150" dirty="0">
              <a:solidFill>
                <a:schemeClr val="accent2"/>
              </a:solidFill>
              <a:latin typeface="Roboto" charset="0"/>
              <a:ea typeface="Roboto" charset="0"/>
              <a:cs typeface="Roboto" charset="0"/>
              <a:sym typeface="Bebas Neue" charset="0"/>
            </a:endParaRPr>
          </a:p>
        </p:txBody>
      </p:sp>
      <p:pic>
        <p:nvPicPr>
          <p:cNvPr id="11266" name="Picture 2" descr="Integração entre galinhas e a lavoura | Notícias | Cursos a Distância CPT">
            <a:extLst>
              <a:ext uri="{FF2B5EF4-FFF2-40B4-BE49-F238E27FC236}">
                <a16:creationId xmlns:a16="http://schemas.microsoft.com/office/drawing/2014/main" id="{7286DCCF-91FF-4521-9B41-14ED03D9E9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341" y="1944303"/>
            <a:ext cx="5206417" cy="346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2F6FE78C-1141-4D4A-AB35-C7E79BAABF8E}"/>
              </a:ext>
            </a:extLst>
          </p:cNvPr>
          <p:cNvSpPr txBox="1"/>
          <p:nvPr/>
        </p:nvSpPr>
        <p:spPr>
          <a:xfrm>
            <a:off x="5841196" y="3076886"/>
            <a:ext cx="17517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7200" dirty="0"/>
              <a:t>X</a:t>
            </a:r>
          </a:p>
        </p:txBody>
      </p:sp>
      <p:pic>
        <p:nvPicPr>
          <p:cNvPr id="11268" name="Picture 4" descr="Numa Crise Seja como a Águia, que mergulha na tempestade">
            <a:extLst>
              <a:ext uri="{FF2B5EF4-FFF2-40B4-BE49-F238E27FC236}">
                <a16:creationId xmlns:a16="http://schemas.microsoft.com/office/drawing/2014/main" id="{7EF43EE9-9FA7-47A3-96D2-62DF046CEA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33" y="1944303"/>
            <a:ext cx="5206417" cy="346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88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Vetores Fundo Branco grátis, 570.000+ imagens nos formatos AI e EPS">
            <a:extLst>
              <a:ext uri="{FF2B5EF4-FFF2-40B4-BE49-F238E27FC236}">
                <a16:creationId xmlns:a16="http://schemas.microsoft.com/office/drawing/2014/main" id="{069BEECF-5626-4BB3-82CC-1F534C65E6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88952" cy="6834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38" name="Rectangle 3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838200" y="345966"/>
            <a:ext cx="10515600" cy="1133693"/>
          </a:xfrm>
          <a:prstGeom prst="rect">
            <a:avLst/>
          </a:prstGeom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spc="15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Bebas Neue" charset="0"/>
              </a:rPr>
              <a:t>DESENVOLVIMENTO SUSTENTÁVEL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CDAD7599-7733-4049-B446-AC82B5DC323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2141692"/>
              </p:ext>
            </p:extLst>
          </p:nvPr>
        </p:nvGraphicFramePr>
        <p:xfrm>
          <a:off x="838200" y="1479659"/>
          <a:ext cx="10717404" cy="4697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65664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ítulo 2"/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pt-BR" sz="4600" b="1" u="sng"/>
              <a:t>Fatores determinantes da produtividade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8243" y="6655525"/>
            <a:ext cx="4606109" cy="210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200" dirty="0"/>
              <a:t>Fonte: De Negri e Cavalcante, 2014; World Bank, 2018. </a:t>
            </a:r>
            <a:r>
              <a:rPr lang="en-US" sz="1200" dirty="0" err="1"/>
              <a:t>Endes</a:t>
            </a:r>
            <a:r>
              <a:rPr lang="en-US" sz="1200" dirty="0"/>
              <a:t> (2018)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CaixaDeTexto 3"/>
          <p:cNvSpPr txBox="1"/>
          <p:nvPr/>
        </p:nvSpPr>
        <p:spPr>
          <a:xfrm>
            <a:off x="5199933" y="320456"/>
            <a:ext cx="6672732" cy="621708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b="1" dirty="0"/>
              <a:t>Qualidade das instituições 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b="1" dirty="0"/>
              <a:t>Aumento da inovação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b="1" dirty="0"/>
              <a:t>Aumento do investimento, sobretudo da infraestrutura logística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b="1" dirty="0"/>
              <a:t>Qualificação da mão de obra 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b="1" dirty="0"/>
              <a:t>Melhoria do ambiente de negócios 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b="1" dirty="0"/>
              <a:t>Ampliação da competição interna e externa </a:t>
            </a:r>
          </a:p>
          <a:p>
            <a:pPr marL="457200" indent="-457200" algn="just">
              <a:spcBef>
                <a:spcPts val="1800"/>
              </a:spcBef>
              <a:buFont typeface="Arial" panose="020B0604020202020204" pitchFamily="34" charset="0"/>
              <a:buChar char="•"/>
            </a:pPr>
            <a:r>
              <a:rPr lang="pt-BR" sz="2800" b="1" dirty="0"/>
              <a:t>Avaliação e revisão dos incentivos existentes no complexo sistema tributário brasileiro.</a:t>
            </a:r>
          </a:p>
        </p:txBody>
      </p:sp>
    </p:spTree>
    <p:extLst>
      <p:ext uri="{BB962C8B-B14F-4D97-AF65-F5344CB8AC3E}">
        <p14:creationId xmlns:p14="http://schemas.microsoft.com/office/powerpoint/2010/main" val="9010379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5" name="Rectangle 64">
            <a:extLst>
              <a:ext uri="{FF2B5EF4-FFF2-40B4-BE49-F238E27FC236}">
                <a16:creationId xmlns:a16="http://schemas.microsoft.com/office/drawing/2014/main" id="{2E442304-DDBD-4F7B-8017-36BCC863FB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/>
          <p:cNvSpPr>
            <a:spLocks/>
          </p:cNvSpPr>
          <p:nvPr/>
        </p:nvSpPr>
        <p:spPr bwMode="auto">
          <a:xfrm>
            <a:off x="635000" y="640823"/>
            <a:ext cx="3418659" cy="558314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000" b="1" kern="1200" spc="15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Bebas Neue" charset="0"/>
              </a:rPr>
              <a:t>Medidas</a:t>
            </a:r>
            <a:r>
              <a:rPr lang="en-US" sz="5000" b="1" kern="1200" spc="15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Bebas Neue" charset="0"/>
              </a:rPr>
              <a:t> </a:t>
            </a:r>
            <a:r>
              <a:rPr lang="en-US" sz="5000" b="1" kern="1200" spc="15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Bebas Neue" charset="0"/>
              </a:rPr>
              <a:t>relevantes</a:t>
            </a:r>
            <a:r>
              <a:rPr lang="en-US" sz="5000" b="1" kern="1200" spc="15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Bebas Neue" charset="0"/>
              </a:rPr>
              <a:t> para </a:t>
            </a:r>
            <a:r>
              <a:rPr lang="en-US" sz="5000" b="1" kern="1200" spc="15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Bebas Neue" charset="0"/>
              </a:rPr>
              <a:t>governança</a:t>
            </a:r>
            <a:endParaRPr lang="en-US" sz="5000" b="1" kern="1200" spc="150" dirty="0">
              <a:solidFill>
                <a:schemeClr val="tx1"/>
              </a:solidFill>
              <a:latin typeface="+mj-lt"/>
              <a:ea typeface="+mj-ea"/>
              <a:cs typeface="+mj-cs"/>
              <a:sym typeface="Bebas Neue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b="1" kern="1200" spc="150" dirty="0">
              <a:solidFill>
                <a:schemeClr val="tx1"/>
              </a:solidFill>
              <a:latin typeface="+mj-lt"/>
              <a:ea typeface="+mj-ea"/>
              <a:cs typeface="+mj-cs"/>
              <a:sym typeface="Bebas Neue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b="1" kern="1200" spc="15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Bebas Neue" charset="0"/>
              </a:rPr>
              <a:t>Direcionar</a:t>
            </a:r>
            <a:r>
              <a:rPr lang="en-US" sz="4000" b="1" kern="1200" spc="15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Bebas Neue" charset="0"/>
              </a:rPr>
              <a:t>, </a:t>
            </a:r>
            <a:r>
              <a:rPr lang="en-US" sz="4000" b="1" kern="1200" spc="15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Bebas Neue" charset="0"/>
              </a:rPr>
              <a:t>monitorar</a:t>
            </a:r>
            <a:r>
              <a:rPr lang="en-US" sz="4000" b="1" spc="150" dirty="0">
                <a:latin typeface="+mj-lt"/>
                <a:ea typeface="+mj-ea"/>
                <a:cs typeface="+mj-cs"/>
                <a:sym typeface="Bebas Neue" charset="0"/>
              </a:rPr>
              <a:t> e</a:t>
            </a:r>
            <a:r>
              <a:rPr lang="en-US" sz="4000" b="1" kern="1200" spc="150" dirty="0">
                <a:solidFill>
                  <a:schemeClr val="tx1"/>
                </a:solidFill>
                <a:latin typeface="+mj-lt"/>
                <a:ea typeface="+mj-ea"/>
                <a:cs typeface="+mj-cs"/>
                <a:sym typeface="Bebas Neue" charset="0"/>
              </a:rPr>
              <a:t> </a:t>
            </a:r>
            <a:r>
              <a:rPr lang="en-US" sz="4000" b="1" kern="1200" spc="150" dirty="0" err="1">
                <a:solidFill>
                  <a:schemeClr val="tx1"/>
                </a:solidFill>
                <a:latin typeface="+mj-lt"/>
                <a:ea typeface="+mj-ea"/>
                <a:cs typeface="+mj-cs"/>
                <a:sym typeface="Bebas Neue" charset="0"/>
              </a:rPr>
              <a:t>avaliar</a:t>
            </a:r>
            <a:endParaRPr lang="en-US" sz="4000" b="1" kern="1200" spc="150" dirty="0">
              <a:solidFill>
                <a:schemeClr val="tx1"/>
              </a:solidFill>
              <a:latin typeface="+mj-lt"/>
              <a:ea typeface="+mj-ea"/>
              <a:cs typeface="+mj-cs"/>
              <a:sym typeface="Bebas Neue" charset="0"/>
            </a:endParaRPr>
          </a:p>
        </p:txBody>
      </p:sp>
      <p:sp>
        <p:nvSpPr>
          <p:cNvPr id="67" name="sketch line">
            <a:extLst>
              <a:ext uri="{FF2B5EF4-FFF2-40B4-BE49-F238E27FC236}">
                <a16:creationId xmlns:a16="http://schemas.microsoft.com/office/drawing/2014/main" id="{5E107275-3853-46FD-A241-DE4355A426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27450" y="3462719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2">
            <a:extLst>
              <a:ext uri="{FF2B5EF4-FFF2-40B4-BE49-F238E27FC236}">
                <a16:creationId xmlns:a16="http://schemas.microsoft.com/office/drawing/2014/main" id="{3BB2A9B2-81E7-4AB1-AF4B-6A83B7299EDF}"/>
              </a:ext>
            </a:extLst>
          </p:cNvPr>
          <p:cNvSpPr>
            <a:spLocks/>
          </p:cNvSpPr>
          <p:nvPr/>
        </p:nvSpPr>
        <p:spPr bwMode="auto">
          <a:xfrm>
            <a:off x="1045028" y="3017522"/>
            <a:ext cx="9941319" cy="312465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lIns="91440" tIns="45720" rIns="91440" bIns="45720" rtlCol="0" anchor="ctr">
            <a:normAutofit/>
          </a:bodyPr>
          <a:lstStyle/>
          <a:p>
            <a:pPr marL="57150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900" b="1" spc="150">
              <a:sym typeface="Bebas Neue" charset="0"/>
            </a:endParaRPr>
          </a:p>
        </p:txBody>
      </p:sp>
      <p:graphicFrame>
        <p:nvGraphicFramePr>
          <p:cNvPr id="61" name="CaixaDeTexto 21">
            <a:extLst>
              <a:ext uri="{FF2B5EF4-FFF2-40B4-BE49-F238E27FC236}">
                <a16:creationId xmlns:a16="http://schemas.microsoft.com/office/drawing/2014/main" id="{504849F2-6BC8-45BE-ADD1-6907E14AE0E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5897684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35415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/>
    </mc:Choice>
    <mc:Fallback xmlns="">
      <p:transition advClick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Vetores Fundo Branco grátis, 570.000+ imagens nos formatos AI e EPS">
            <a:extLst>
              <a:ext uri="{FF2B5EF4-FFF2-40B4-BE49-F238E27FC236}">
                <a16:creationId xmlns:a16="http://schemas.microsoft.com/office/drawing/2014/main" id="{72DEE8B6-3E59-4ADA-BFC2-80430C576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9713"/>
            <a:ext cx="12163103" cy="6887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970384"/>
          </a:xfrm>
          <a:solidFill>
            <a:srgbClr val="044B88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</p:spPr>
        <p:txBody>
          <a:bodyPr>
            <a:noAutofit/>
          </a:bodyPr>
          <a:lstStyle/>
          <a:p>
            <a:pPr algn="ctr"/>
            <a:r>
              <a:rPr lang="pt-BR" sz="4000" b="1" u="sng" cap="none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Importância da implementação do Centro de Governo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782CF04-9D77-4727-BB71-AE3533F683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00096" y="1018936"/>
            <a:ext cx="7970743" cy="5790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5785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graphicFrame>
        <p:nvGraphicFramePr>
          <p:cNvPr id="4" name="Diagrama 3"/>
          <p:cNvGraphicFramePr/>
          <p:nvPr/>
        </p:nvGraphicFramePr>
        <p:xfrm>
          <a:off x="419100" y="1905000"/>
          <a:ext cx="11353800" cy="6162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tângulo 6"/>
          <p:cNvSpPr/>
          <p:nvPr/>
        </p:nvSpPr>
        <p:spPr>
          <a:xfrm>
            <a:off x="419100" y="183059"/>
            <a:ext cx="11463585" cy="769441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pt-BR" sz="4400" b="1" dirty="0">
                <a:solidFill>
                  <a:schemeClr val="bg1"/>
                </a:solidFill>
                <a:latin typeface="Century Gothic" panose="020B0502020202020204" pitchFamily="34" charset="0"/>
                <a:ea typeface="Roboto" pitchFamily="2" charset="0"/>
              </a:rPr>
              <a:t>GOVERNANÇA e DESENVOLVIMENTO</a:t>
            </a:r>
          </a:p>
        </p:txBody>
      </p:sp>
      <p:sp>
        <p:nvSpPr>
          <p:cNvPr id="6" name="Retângulo 5"/>
          <p:cNvSpPr/>
          <p:nvPr/>
        </p:nvSpPr>
        <p:spPr>
          <a:xfrm>
            <a:off x="419100" y="4329113"/>
            <a:ext cx="2105025" cy="657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>
                <a:solidFill>
                  <a:schemeClr val="tx1"/>
                </a:solidFill>
              </a:rPr>
              <a:t>GOVERNANÇA</a:t>
            </a:r>
          </a:p>
        </p:txBody>
      </p:sp>
      <p:sp>
        <p:nvSpPr>
          <p:cNvPr id="9" name="Retângulo 8"/>
          <p:cNvSpPr/>
          <p:nvPr/>
        </p:nvSpPr>
        <p:spPr>
          <a:xfrm>
            <a:off x="2724150" y="3805238"/>
            <a:ext cx="2105025" cy="657225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bg1"/>
                </a:solidFill>
              </a:rPr>
              <a:t>CONFIANÇA</a:t>
            </a:r>
          </a:p>
        </p:txBody>
      </p:sp>
      <p:sp>
        <p:nvSpPr>
          <p:cNvPr id="10" name="Retângulo 9"/>
          <p:cNvSpPr/>
          <p:nvPr/>
        </p:nvSpPr>
        <p:spPr>
          <a:xfrm>
            <a:off x="5038725" y="3248024"/>
            <a:ext cx="2105025" cy="65722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RISCO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7353300" y="2643188"/>
            <a:ext cx="2105025" cy="657225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/>
              <a:t>INOVAÇÃO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9667875" y="2071688"/>
            <a:ext cx="2105025" cy="65722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dirty="0"/>
              <a:t>DESEN-VOLVIMENTO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619125" y="1493043"/>
            <a:ext cx="6296025" cy="1478757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5400" dirty="0"/>
              <a:t>SOCIEDADE QUER RESULTADO!</a:t>
            </a:r>
          </a:p>
        </p:txBody>
      </p:sp>
    </p:spTree>
    <p:extLst>
      <p:ext uri="{BB962C8B-B14F-4D97-AF65-F5344CB8AC3E}">
        <p14:creationId xmlns:p14="http://schemas.microsoft.com/office/powerpoint/2010/main" val="21572114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Navios aportado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" y="-2465173"/>
            <a:ext cx="12430897" cy="9323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916869" y="4101194"/>
            <a:ext cx="4909516" cy="801429"/>
          </a:xfrm>
          <a:solidFill>
            <a:srgbClr val="2A2A2A"/>
          </a:solidFill>
        </p:spPr>
        <p:txBody>
          <a:bodyPr>
            <a:noAutofit/>
          </a:bodyPr>
          <a:lstStyle/>
          <a:p>
            <a:pPr algn="ctr"/>
            <a:r>
              <a:rPr lang="pt-BR" sz="4000" b="1" dirty="0">
                <a:solidFill>
                  <a:srgbClr val="EFE4C6"/>
                </a:solidFill>
                <a:latin typeface="Roboto" pitchFamily="2" charset="0"/>
                <a:ea typeface="Roboto" pitchFamily="2" charset="0"/>
              </a:rPr>
              <a:t>MUITO OBRIGADO</a:t>
            </a:r>
            <a:endParaRPr lang="pt-BR" sz="3600" b="1" dirty="0">
              <a:solidFill>
                <a:srgbClr val="F1E2C2"/>
              </a:solidFill>
              <a:latin typeface="Roboto" pitchFamily="2" charset="0"/>
              <a:ea typeface="Roboto" pitchFamily="2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916869" y="5024308"/>
            <a:ext cx="3149019" cy="929887"/>
          </a:xfrm>
          <a:solidFill>
            <a:srgbClr val="111227"/>
          </a:solidFill>
        </p:spPr>
        <p:txBody>
          <a:bodyPr>
            <a:normAutofit lnSpcReduction="10000"/>
          </a:bodyPr>
          <a:lstStyle/>
          <a:p>
            <a:pPr algn="r"/>
            <a:r>
              <a:rPr lang="pt-BR" sz="32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Augusto Nardes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</a:rPr>
              <a:t>Ministro do TCU</a:t>
            </a:r>
          </a:p>
        </p:txBody>
      </p:sp>
    </p:spTree>
    <p:extLst>
      <p:ext uri="{BB962C8B-B14F-4D97-AF65-F5344CB8AC3E}">
        <p14:creationId xmlns:p14="http://schemas.microsoft.com/office/powerpoint/2010/main" val="2909899292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7BC59B8-FF92-420F-82CD-4A76DAFFC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pt-BR" sz="4000" dirty="0"/>
              <a:t>Trajetória</a:t>
            </a:r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9009A95-2766-4244-8278-6AD60886A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1112" y="2872899"/>
            <a:ext cx="4652557" cy="3320668"/>
          </a:xfrm>
        </p:spPr>
        <p:txBody>
          <a:bodyPr>
            <a:normAutofit/>
          </a:bodyPr>
          <a:lstStyle/>
          <a:p>
            <a:pPr marL="285750" algn="just">
              <a:spcAft>
                <a:spcPts val="600"/>
              </a:spcAft>
            </a:pPr>
            <a:r>
              <a:rPr lang="pt-BR" sz="2400" dirty="0"/>
              <a:t>Presidência do TCU (2013/14) – reestruturação do Tribunal.</a:t>
            </a:r>
          </a:p>
          <a:p>
            <a:pPr marL="285750" algn="just">
              <a:spcAft>
                <a:spcPts val="600"/>
              </a:spcAft>
            </a:pPr>
            <a:r>
              <a:rPr lang="pt-BR" sz="2400" dirty="0"/>
              <a:t>Criação de Indicadores – </a:t>
            </a:r>
            <a:r>
              <a:rPr lang="pt-BR" sz="2400" dirty="0" err="1"/>
              <a:t>iGG</a:t>
            </a:r>
            <a:r>
              <a:rPr lang="pt-BR" sz="2400" dirty="0"/>
              <a:t>.</a:t>
            </a:r>
          </a:p>
          <a:p>
            <a:pPr marL="285750" algn="just">
              <a:spcAft>
                <a:spcPts val="600"/>
              </a:spcAft>
            </a:pPr>
            <a:r>
              <a:rPr lang="pt-BR" sz="2400" dirty="0"/>
              <a:t>Articulação para aprovação do Decreto 9.203/2017.</a:t>
            </a:r>
          </a:p>
          <a:p>
            <a:pPr marL="285750" algn="just">
              <a:spcAft>
                <a:spcPts val="600"/>
              </a:spcAft>
            </a:pPr>
            <a:r>
              <a:rPr lang="pt-BR" sz="2400" dirty="0"/>
              <a:t>Criação da Rede Governança Brasil.</a:t>
            </a:r>
          </a:p>
          <a:p>
            <a:endParaRPr lang="pt-BR" sz="2400" dirty="0"/>
          </a:p>
        </p:txBody>
      </p:sp>
      <p:pic>
        <p:nvPicPr>
          <p:cNvPr id="4" name="Picture 2" descr="TCU instaura investigação sobre apagão no Amapá, diz senador | Poder360">
            <a:extLst>
              <a:ext uri="{FF2B5EF4-FFF2-40B4-BE49-F238E27FC236}">
                <a16:creationId xmlns:a16="http://schemas.microsoft.com/office/drawing/2014/main" id="{16A5DF21-64FF-4C18-B647-A9F5F80BBB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4" r="13881" b="1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4358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959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Espaço Reservado para Conteúdo 2"/>
          <p:cNvSpPr>
            <a:spLocks noGrp="1"/>
          </p:cNvSpPr>
          <p:nvPr/>
        </p:nvSpPr>
        <p:spPr>
          <a:xfrm>
            <a:off x="613719" y="223548"/>
            <a:ext cx="10964561" cy="1981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91440" tIns="45720" rIns="91440" bIns="45720" rtlCol="0" anchor="ctr">
            <a:normAutofit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t-BR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Decreto 9.203/2017 inaugurou a política de governança da Administração Pública Federal direta, autárquica e fundacional.</a:t>
            </a:r>
          </a:p>
        </p:txBody>
      </p:sp>
    </p:spTree>
    <p:extLst>
      <p:ext uri="{BB962C8B-B14F-4D97-AF65-F5344CB8AC3E}">
        <p14:creationId xmlns:p14="http://schemas.microsoft.com/office/powerpoint/2010/main" val="30035737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84841" y="1"/>
            <a:ext cx="12276841" cy="6858000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4665307" y="97372"/>
            <a:ext cx="35144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8800" b="1" u="sng" dirty="0">
                <a:solidFill>
                  <a:srgbClr val="FFFF00"/>
                </a:solidFill>
              </a:rPr>
              <a:t>2019</a:t>
            </a:r>
          </a:p>
        </p:txBody>
      </p:sp>
      <p:sp>
        <p:nvSpPr>
          <p:cNvPr id="9" name="Retângulo de cantos arredondados 8"/>
          <p:cNvSpPr/>
          <p:nvPr/>
        </p:nvSpPr>
        <p:spPr>
          <a:xfrm>
            <a:off x="3676454" y="3513636"/>
            <a:ext cx="4427850" cy="2962513"/>
          </a:xfrm>
          <a:prstGeom prst="round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pt-BR" sz="2800" b="1" dirty="0">
                <a:latin typeface="Century Gothic" panose="020B0502020202020204" pitchFamily="34" charset="0"/>
                <a:ea typeface="Roboto" pitchFamily="2" charset="0"/>
              </a:rPr>
              <a:t>Grande perspectiva de consolidação da Governança no âmbito federal – requisito para Brasil entrar na OCDE</a:t>
            </a:r>
          </a:p>
        </p:txBody>
      </p:sp>
    </p:spTree>
    <p:extLst>
      <p:ext uri="{BB962C8B-B14F-4D97-AF65-F5344CB8AC3E}">
        <p14:creationId xmlns:p14="http://schemas.microsoft.com/office/powerpoint/2010/main" val="221676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57F69E0-C4B0-4BEC-A689-4F8D877F05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Caminho para o desenvolvimento: você sabe o que fazer para alcança-lo ?IPOG">
            <a:extLst>
              <a:ext uri="{FF2B5EF4-FFF2-40B4-BE49-F238E27FC236}">
                <a16:creationId xmlns:a16="http://schemas.microsoft.com/office/drawing/2014/main" id="{631BDFE3-EFB8-42A2-AC55-00A887CCF8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"/>
          <a:stretch/>
        </p:blipFill>
        <p:spPr bwMode="auto">
          <a:xfrm>
            <a:off x="20" y="10"/>
            <a:ext cx="1218893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/>
          <p:cNvSpPr/>
          <p:nvPr/>
        </p:nvSpPr>
        <p:spPr>
          <a:xfrm>
            <a:off x="1524000" y="1122363"/>
            <a:ext cx="9144000" cy="306324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600" b="1">
                <a:solidFill>
                  <a:srgbClr val="FFFFFF"/>
                </a:solidFill>
                <a:latin typeface="+mj-lt"/>
                <a:ea typeface="+mj-ea"/>
                <a:cs typeface="+mj-cs"/>
              </a:rPr>
              <a:t>OS DESAFIOS DO DESENVOLVIMENTO</a:t>
            </a:r>
          </a:p>
        </p:txBody>
      </p:sp>
      <p:sp>
        <p:nvSpPr>
          <p:cNvPr id="73" name="sketchy line">
            <a:extLst>
              <a:ext uri="{FF2B5EF4-FFF2-40B4-BE49-F238E27FC236}">
                <a16:creationId xmlns:a16="http://schemas.microsoft.com/office/drawing/2014/main" id="{9F6380B4-6A1C-481E-8408-B4E6C75B9B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74206" y="4368623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rgbClr val="FFFFFF">
              <a:alpha val="75000"/>
            </a:srgbClr>
          </a:solidFill>
          <a:ln w="44450" cap="rnd">
            <a:solidFill>
              <a:srgbClr val="FFFFFF">
                <a:alpha val="75000"/>
              </a:srgb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41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743AA782-23D1-4521-8CAD-47662984A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ítulo 4"/>
          <p:cNvSpPr>
            <a:spLocks noGrp="1"/>
          </p:cNvSpPr>
          <p:nvPr>
            <p:ph type="ctrTitle"/>
          </p:nvPr>
        </p:nvSpPr>
        <p:spPr>
          <a:xfrm>
            <a:off x="523002" y="330867"/>
            <a:ext cx="3998756" cy="1823099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Baixa</a:t>
            </a: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Produtividade</a:t>
            </a:r>
            <a:r>
              <a:rPr lang="en-US" b="1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e </a:t>
            </a:r>
            <a:r>
              <a:rPr lang="en-US" b="1" u="sng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Competitividade</a:t>
            </a:r>
            <a:endParaRPr lang="en-US" b="1" u="sng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71877DBC-BB60-40F0-AC93-2ACDBAAE60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2372868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7524963"/>
              </p:ext>
            </p:extLst>
          </p:nvPr>
        </p:nvGraphicFramePr>
        <p:xfrm>
          <a:off x="4741536" y="215637"/>
          <a:ext cx="7104185" cy="6526252"/>
        </p:xfrm>
        <a:graphic>
          <a:graphicData uri="http://schemas.openxmlformats.org/drawingml/2006/table">
            <a:tbl>
              <a:tblPr firstRow="1" bandRow="1">
                <a:solidFill>
                  <a:srgbClr val="F7F7F7"/>
                </a:solidFill>
                <a:tableStyleId>{5C22544A-7EE6-4342-B048-85BDC9FD1C3A}</a:tableStyleId>
              </a:tblPr>
              <a:tblGrid>
                <a:gridCol w="43164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877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716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pt-BR" sz="1000" b="1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POSIÇÃO DO BRASIL NO ICG (World Economic </a:t>
                      </a:r>
                      <a:r>
                        <a:rPr lang="pt-BR" sz="1000" b="1" u="none" strike="noStrike" cap="all" spc="60" dirty="0" err="1">
                          <a:solidFill>
                            <a:schemeClr val="tx1"/>
                          </a:solidFill>
                          <a:effectLst/>
                        </a:rPr>
                        <a:t>Forum</a:t>
                      </a:r>
                      <a:r>
                        <a:rPr lang="pt-BR" sz="1000" b="1" u="none" strike="noStrike" cap="all" spc="60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pt-BR" sz="1000" b="1" i="0" u="none" strike="noStrike" cap="all" spc="6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21111" marR="121111" marT="121111" marB="121111" anchor="b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Pilares</a:t>
                      </a:r>
                      <a:endParaRPr lang="pt-B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b="1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Posição (de 137 países)</a:t>
                      </a:r>
                      <a:endParaRPr lang="pt-BR" sz="1400" b="1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38100" cmpd="sng">
                      <a:noFill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Ambiente macroeconômico</a:t>
                      </a:r>
                      <a:endParaRPr lang="pt-BR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124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Eficiência do mercado de bens</a:t>
                      </a:r>
                      <a:endParaRPr lang="pt-BR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122</a:t>
                      </a:r>
                      <a:endParaRPr lang="pt-BR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Eficiência do mercado de trabalho</a:t>
                      </a:r>
                      <a:endParaRPr lang="pt-BR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114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Instituições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109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Saúde e educação básica</a:t>
                      </a:r>
                      <a:endParaRPr lang="pt-BR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96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Desenvolvimento do mercado financeiro</a:t>
                      </a:r>
                      <a:endParaRPr lang="pt-BR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92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Inovação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85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Educação superior e profissionalizante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79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Infraestrutura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73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Sofisticação de negócios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56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Tecnologia disponível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55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56272">
                <a:tc>
                  <a:txBody>
                    <a:bodyPr/>
                    <a:lstStyle/>
                    <a:p>
                      <a:pPr algn="l" fontAlgn="b"/>
                      <a:r>
                        <a:rPr lang="pt-BR" sz="1400" u="none" strike="noStrike" cap="none" spc="0">
                          <a:solidFill>
                            <a:schemeClr val="tx1"/>
                          </a:solidFill>
                          <a:effectLst/>
                        </a:rPr>
                        <a:t>Tamanho do mercado</a:t>
                      </a:r>
                      <a:endParaRPr lang="pt-BR" sz="1400" b="0" i="0" u="none" strike="noStrike" cap="none" spc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t-BR" sz="1400" u="none" strike="noStrike" cap="none" spc="0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pt-BR" sz="1400" b="0" i="0" u="none" strike="noStrike" cap="none" spc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410" marR="8410" marT="8410" marB="80741" anchor="b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</a:lnB>
                    <a:solidFill>
                      <a:srgbClr val="F7F7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7" name="CaixaDeTexto 6">
            <a:extLst>
              <a:ext uri="{FF2B5EF4-FFF2-40B4-BE49-F238E27FC236}">
                <a16:creationId xmlns:a16="http://schemas.microsoft.com/office/drawing/2014/main" id="{C48076E6-487D-407F-B053-B7415C3F57B3}"/>
              </a:ext>
            </a:extLst>
          </p:cNvPr>
          <p:cNvSpPr txBox="1"/>
          <p:nvPr/>
        </p:nvSpPr>
        <p:spPr>
          <a:xfrm>
            <a:off x="7905596" y="0"/>
            <a:ext cx="776064" cy="4357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b="1" u="sng" dirty="0"/>
              <a:t>2019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4846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5E9EA1C7-5EEA-4901-9D68-28BB38F2F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370" y="83821"/>
            <a:ext cx="2612199" cy="1135737"/>
          </a:xfrm>
        </p:spPr>
        <p:txBody>
          <a:bodyPr>
            <a:normAutofit/>
          </a:bodyPr>
          <a:lstStyle/>
          <a:p>
            <a:r>
              <a:rPr lang="pt-BR" b="1" dirty="0"/>
              <a:t>IGG - 2021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Espaço Reservado para Conteúdo 4" descr="Gráfico, Gráfico de barras&#10;&#10;Descrição gerada automaticamente">
            <a:extLst>
              <a:ext uri="{FF2B5EF4-FFF2-40B4-BE49-F238E27FC236}">
                <a16:creationId xmlns:a16="http://schemas.microsoft.com/office/drawing/2014/main" id="{B2EF0D49-C5D4-4811-BC37-AA6BAF2673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2569" y="211288"/>
            <a:ext cx="9344933" cy="6377917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656322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28A5161-06F1-46CF-8AD7-844680A59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4601497"/>
            <a:ext cx="1014060" cy="2017580"/>
            <a:chOff x="0" y="4601497"/>
            <a:chExt cx="1014060" cy="2017580"/>
          </a:xfrm>
        </p:grpSpPr>
        <p:sp>
          <p:nvSpPr>
            <p:cNvPr id="15" name="Isosceles Triangle 14">
              <a:extLst>
                <a:ext uri="{FF2B5EF4-FFF2-40B4-BE49-F238E27FC236}">
                  <a16:creationId xmlns:a16="http://schemas.microsoft.com/office/drawing/2014/main" id="{D3F51FEB-38FB-4F6C-9F7B-2F2AFAB654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-501760" y="5103257"/>
              <a:ext cx="2017580" cy="1014060"/>
            </a:xfrm>
            <a:prstGeom prst="triangle">
              <a:avLst>
                <a:gd name="adj" fmla="val 50000"/>
              </a:avLst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1E547BA6-BAE0-43BB-A7CA-60F69CE252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427916" y="572870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995D10D-E9C9-47DB-AE7E-801FEF38F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219290" y="1"/>
            <a:ext cx="972709" cy="1935307"/>
            <a:chOff x="10918968" y="713127"/>
            <a:chExt cx="1273032" cy="2532832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CC1A72C6-3DE4-4EC3-9AD5-9E0D40D8CE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0B0DA1F1-C391-4EDF-9FE0-23E86E1377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Imagem 3" descr="Gráfico&#10;&#10;Descrição gerada automaticamente">
            <a:extLst>
              <a:ext uri="{FF2B5EF4-FFF2-40B4-BE49-F238E27FC236}">
                <a16:creationId xmlns:a16="http://schemas.microsoft.com/office/drawing/2014/main" id="{0CEC968C-AEEC-4728-AA51-DB0FB2E9F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349" y="259327"/>
            <a:ext cx="11641332" cy="6277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2356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7273</TotalTime>
  <Words>731</Words>
  <Application>Microsoft Office PowerPoint</Application>
  <PresentationFormat>Widescreen</PresentationFormat>
  <Paragraphs>146</Paragraphs>
  <Slides>28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28</vt:i4>
      </vt:variant>
    </vt:vector>
  </HeadingPairs>
  <TitlesOfParts>
    <vt:vector size="29" baseType="lpstr">
      <vt:lpstr>Tema do Office</vt:lpstr>
      <vt:lpstr>A importância da Governança no Brasil   Augusto Nardes Ministro do TCU</vt:lpstr>
      <vt:lpstr>Implementação da Governança Pública  Como as políticas públicas são monitoradas e avaliadas? </vt:lpstr>
      <vt:lpstr>Trajetória</vt:lpstr>
      <vt:lpstr>Apresentação do PowerPoint</vt:lpstr>
      <vt:lpstr>Apresentação do PowerPoint</vt:lpstr>
      <vt:lpstr>Apresentação do PowerPoint</vt:lpstr>
      <vt:lpstr>Baixa Produtividade e Competitividade</vt:lpstr>
      <vt:lpstr>IGG - 2021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Fatores determinantes da produtividade</vt:lpstr>
      <vt:lpstr>Apresentação do PowerPoint</vt:lpstr>
      <vt:lpstr>Importância da implementação do Centro de Governo</vt:lpstr>
      <vt:lpstr>Apresentação do PowerPoint</vt:lpstr>
      <vt:lpstr>MUITO OBRIGADO</vt:lpstr>
    </vt:vector>
  </TitlesOfParts>
  <Company>TCU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Simone Maria Barbosa Ferreira</dc:creator>
  <cp:lastModifiedBy>Usuário desconhecido</cp:lastModifiedBy>
  <cp:revision>334</cp:revision>
  <cp:lastPrinted>2021-10-13T16:58:08Z</cp:lastPrinted>
  <dcterms:created xsi:type="dcterms:W3CDTF">2018-07-03T20:48:46Z</dcterms:created>
  <dcterms:modified xsi:type="dcterms:W3CDTF">2021-10-14T12:20:46Z</dcterms:modified>
</cp:coreProperties>
</file>