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281" r:id="rId3"/>
    <p:sldId id="282" r:id="rId4"/>
    <p:sldId id="283" r:id="rId5"/>
    <p:sldId id="285" r:id="rId6"/>
    <p:sldId id="286" r:id="rId7"/>
    <p:sldId id="287" r:id="rId8"/>
    <p:sldId id="310" r:id="rId9"/>
    <p:sldId id="311" r:id="rId10"/>
    <p:sldId id="288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312" r:id="rId21"/>
    <p:sldId id="267" r:id="rId22"/>
    <p:sldId id="292" r:id="rId23"/>
    <p:sldId id="268" r:id="rId24"/>
    <p:sldId id="313" r:id="rId25"/>
    <p:sldId id="269" r:id="rId26"/>
    <p:sldId id="314" r:id="rId27"/>
    <p:sldId id="315" r:id="rId28"/>
    <p:sldId id="293" r:id="rId29"/>
    <p:sldId id="294" r:id="rId30"/>
    <p:sldId id="295" r:id="rId31"/>
    <p:sldId id="297" r:id="rId32"/>
    <p:sldId id="299" r:id="rId33"/>
    <p:sldId id="304" r:id="rId34"/>
    <p:sldId id="303" r:id="rId35"/>
    <p:sldId id="316" r:id="rId36"/>
    <p:sldId id="317" r:id="rId37"/>
    <p:sldId id="270" r:id="rId38"/>
    <p:sldId id="308" r:id="rId39"/>
    <p:sldId id="309" r:id="rId40"/>
    <p:sldId id="318" r:id="rId41"/>
    <p:sldId id="300" r:id="rId42"/>
    <p:sldId id="290" r:id="rId43"/>
    <p:sldId id="291" r:id="rId44"/>
    <p:sldId id="289" r:id="rId45"/>
    <p:sldId id="305" r:id="rId46"/>
    <p:sldId id="306" r:id="rId47"/>
    <p:sldId id="272" r:id="rId48"/>
  </p:sldIdLst>
  <p:sldSz cx="9144000" cy="6858000" type="screen4x3"/>
  <p:notesSz cx="6858000" cy="9144000"/>
  <p:embeddedFontLs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Century Gothic" pitchFamily="34" charset="0"/>
      <p:regular r:id="rId53"/>
      <p:bold r:id="rId54"/>
      <p:italic r:id="rId55"/>
      <p:boldItalic r:id="rId5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90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9CEE93-FACC-4AFE-96D8-C919C5C581AE}" type="doc">
      <dgm:prSet loTypeId="urn:microsoft.com/office/officeart/2005/8/layout/radial4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3C95AD08-60ED-4703-A180-10E380E2CDD7}">
      <dgm:prSet phldrT="[Texto]" custT="1"/>
      <dgm:spPr/>
      <dgm:t>
        <a:bodyPr/>
        <a:lstStyle/>
        <a:p>
          <a:r>
            <a:rPr lang="pt-BR" sz="3600" dirty="0" err="1" smtClean="0"/>
            <a:t>e-TCESP</a:t>
          </a:r>
          <a:endParaRPr lang="pt-BR" sz="3600" dirty="0" smtClean="0"/>
        </a:p>
        <a:p>
          <a:r>
            <a:rPr lang="pt-BR" sz="2800" dirty="0" smtClean="0"/>
            <a:t>Processo Eletrônico</a:t>
          </a:r>
          <a:endParaRPr lang="pt-BR" sz="2800" dirty="0"/>
        </a:p>
      </dgm:t>
    </dgm:pt>
    <dgm:pt modelId="{CC993622-F609-4696-A81B-F6A1B43803CD}" type="parTrans" cxnId="{8FBDEB60-D44B-4B7D-91DC-CFC92A7133EC}">
      <dgm:prSet/>
      <dgm:spPr/>
      <dgm:t>
        <a:bodyPr/>
        <a:lstStyle/>
        <a:p>
          <a:endParaRPr lang="pt-BR"/>
        </a:p>
      </dgm:t>
    </dgm:pt>
    <dgm:pt modelId="{0616D93C-44D0-46C7-8CEE-2A0F3D648AEF}" type="sibTrans" cxnId="{8FBDEB60-D44B-4B7D-91DC-CFC92A7133EC}">
      <dgm:prSet/>
      <dgm:spPr/>
      <dgm:t>
        <a:bodyPr/>
        <a:lstStyle/>
        <a:p>
          <a:endParaRPr lang="pt-BR"/>
        </a:p>
      </dgm:t>
    </dgm:pt>
    <dgm:pt modelId="{E7DDF41F-F55B-4D7F-813D-6A57917F24EF}">
      <dgm:prSet phldrT="[Tex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pt-BR" sz="2000" b="1" dirty="0" smtClean="0"/>
            <a:t>AUDESP</a:t>
          </a:r>
        </a:p>
        <a:p>
          <a:pPr algn="ctr"/>
          <a:r>
            <a:rPr lang="pt-BR" sz="1400" b="0" dirty="0" smtClean="0"/>
            <a:t>(Prestação de Contas – Área Municipal</a:t>
          </a:r>
          <a:r>
            <a:rPr lang="pt-BR" sz="1600" b="0" dirty="0" smtClean="0"/>
            <a:t>)</a:t>
          </a:r>
        </a:p>
        <a:p>
          <a:pPr algn="ctr"/>
          <a:r>
            <a:rPr lang="pt-BR" sz="1400" b="0" dirty="0" smtClean="0"/>
            <a:t>(Licitações e Contratos)</a:t>
          </a:r>
        </a:p>
        <a:p>
          <a:pPr algn="ctr"/>
          <a:r>
            <a:rPr lang="pt-BR" sz="1400" b="0" dirty="0" smtClean="0"/>
            <a:t>Repasses Públicos-</a:t>
          </a:r>
          <a:r>
            <a:rPr lang="pt-BR" sz="1100" b="0" dirty="0" smtClean="0"/>
            <a:t>Ajustes</a:t>
          </a:r>
          <a:r>
            <a:rPr lang="pt-BR" sz="1400" b="0" dirty="0" smtClean="0"/>
            <a:t> (Municipal)</a:t>
          </a:r>
          <a:endParaRPr lang="pt-BR" sz="1400" b="0" dirty="0"/>
        </a:p>
      </dgm:t>
    </dgm:pt>
    <dgm:pt modelId="{84A5BCA9-1946-4114-9FB6-A61B24D5B1ED}" type="parTrans" cxnId="{D847F3A2-1C6D-4E5C-B4A1-329BD47946E7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t-BR"/>
        </a:p>
      </dgm:t>
    </dgm:pt>
    <dgm:pt modelId="{35993650-3DF6-48E9-B4DA-385E12A57D7B}" type="sibTrans" cxnId="{D847F3A2-1C6D-4E5C-B4A1-329BD47946E7}">
      <dgm:prSet/>
      <dgm:spPr/>
      <dgm:t>
        <a:bodyPr/>
        <a:lstStyle/>
        <a:p>
          <a:endParaRPr lang="pt-BR"/>
        </a:p>
      </dgm:t>
    </dgm:pt>
    <dgm:pt modelId="{D20451A7-8047-40A6-AD5D-AEE672E22367}">
      <dgm:prSet phldrT="[Texto]" custT="1"/>
      <dgm:spPr/>
      <dgm:t>
        <a:bodyPr/>
        <a:lstStyle/>
        <a:p>
          <a:r>
            <a:rPr lang="pt-BR" sz="2000" b="1" dirty="0" smtClean="0"/>
            <a:t>SISCOE</a:t>
          </a:r>
        </a:p>
        <a:p>
          <a:r>
            <a:rPr lang="pt-BR" sz="1700" dirty="0" smtClean="0"/>
            <a:t>(Prestação de Contas – Área Estadual)</a:t>
          </a:r>
          <a:endParaRPr lang="pt-BR" sz="1700" dirty="0"/>
        </a:p>
      </dgm:t>
    </dgm:pt>
    <dgm:pt modelId="{45CD1772-3B04-4239-9E21-457883A86090}" type="parTrans" cxnId="{B6D29889-72CD-45C6-9619-92BA21069F27}">
      <dgm:prSet/>
      <dgm:spPr/>
      <dgm:t>
        <a:bodyPr/>
        <a:lstStyle/>
        <a:p>
          <a:endParaRPr lang="pt-BR"/>
        </a:p>
      </dgm:t>
    </dgm:pt>
    <dgm:pt modelId="{4CFA27B7-4922-4E75-BE22-BDC1DF83585F}" type="sibTrans" cxnId="{B6D29889-72CD-45C6-9619-92BA21069F27}">
      <dgm:prSet/>
      <dgm:spPr/>
      <dgm:t>
        <a:bodyPr/>
        <a:lstStyle/>
        <a:p>
          <a:endParaRPr lang="pt-BR"/>
        </a:p>
      </dgm:t>
    </dgm:pt>
    <dgm:pt modelId="{7B80E7C6-4441-4FC2-9827-36A3298889E9}">
      <dgm:prSet phldrT="[Texto]" custT="1"/>
      <dgm:spPr/>
      <dgm:t>
        <a:bodyPr/>
        <a:lstStyle/>
        <a:p>
          <a:r>
            <a:rPr lang="pt-BR" sz="2000" b="1" dirty="0" smtClean="0"/>
            <a:t>SISCAA</a:t>
          </a:r>
        </a:p>
        <a:p>
          <a:r>
            <a:rPr lang="pt-BR" sz="1700" dirty="0" smtClean="0"/>
            <a:t>(Admissão/Reformas)</a:t>
          </a:r>
          <a:endParaRPr lang="pt-BR" sz="1700" dirty="0"/>
        </a:p>
      </dgm:t>
    </dgm:pt>
    <dgm:pt modelId="{B1711085-6BB8-4DC5-A425-5FE097166023}" type="parTrans" cxnId="{64EE6D52-35B2-453B-B1B9-C22FB35DC0E1}">
      <dgm:prSet/>
      <dgm:spPr/>
      <dgm:t>
        <a:bodyPr/>
        <a:lstStyle/>
        <a:p>
          <a:endParaRPr lang="pt-BR"/>
        </a:p>
      </dgm:t>
    </dgm:pt>
    <dgm:pt modelId="{69183BE1-70C8-4E6B-B153-1D3580A13F61}" type="sibTrans" cxnId="{64EE6D52-35B2-453B-B1B9-C22FB35DC0E1}">
      <dgm:prSet/>
      <dgm:spPr/>
      <dgm:t>
        <a:bodyPr/>
        <a:lstStyle/>
        <a:p>
          <a:endParaRPr lang="pt-BR"/>
        </a:p>
      </dgm:t>
    </dgm:pt>
    <dgm:pt modelId="{9C2BD64A-442D-4022-BBA5-5D77AFBDD829}">
      <dgm:prSet custT="1"/>
      <dgm:spPr/>
      <dgm:t>
        <a:bodyPr/>
        <a:lstStyle/>
        <a:p>
          <a:r>
            <a:rPr lang="pt-BR" sz="2000" b="1" dirty="0" smtClean="0"/>
            <a:t>SISRTS</a:t>
          </a:r>
        </a:p>
        <a:p>
          <a:r>
            <a:rPr lang="pt-BR" sz="1200" b="0" dirty="0" smtClean="0"/>
            <a:t>Repasses Financeiros</a:t>
          </a:r>
        </a:p>
        <a:p>
          <a:r>
            <a:rPr lang="pt-BR" sz="1800" dirty="0" smtClean="0"/>
            <a:t>(Repasses Públicos </a:t>
          </a:r>
        </a:p>
        <a:p>
          <a:r>
            <a:rPr lang="pt-BR" sz="1800" dirty="0" smtClean="0"/>
            <a:t>3º Setor)</a:t>
          </a:r>
          <a:endParaRPr lang="pt-BR" sz="1800" dirty="0"/>
        </a:p>
      </dgm:t>
    </dgm:pt>
    <dgm:pt modelId="{B428980F-F2A8-4EB3-95F2-4F85ADC76B47}" type="parTrans" cxnId="{A991D1E5-5963-4FAC-867C-1A40C48FA16C}">
      <dgm:prSet/>
      <dgm:spPr/>
      <dgm:t>
        <a:bodyPr/>
        <a:lstStyle/>
        <a:p>
          <a:endParaRPr lang="pt-BR"/>
        </a:p>
      </dgm:t>
    </dgm:pt>
    <dgm:pt modelId="{A650A675-20F7-4C1A-9B73-D3527E8F43DD}" type="sibTrans" cxnId="{A991D1E5-5963-4FAC-867C-1A40C48FA16C}">
      <dgm:prSet/>
      <dgm:spPr/>
      <dgm:t>
        <a:bodyPr/>
        <a:lstStyle/>
        <a:p>
          <a:endParaRPr lang="pt-BR"/>
        </a:p>
      </dgm:t>
    </dgm:pt>
    <dgm:pt modelId="{755C3538-1291-4BDB-B376-DB0FBC4B9076}" type="pres">
      <dgm:prSet presAssocID="{EE9CEE93-FACC-4AFE-96D8-C919C5C581A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D0441E4-8E53-4C24-9755-69384A4491E6}" type="pres">
      <dgm:prSet presAssocID="{3C95AD08-60ED-4703-A180-10E380E2CDD7}" presName="centerShape" presStyleLbl="node0" presStyleIdx="0" presStyleCnt="1" custLinFactNeighborY="-4746"/>
      <dgm:spPr/>
      <dgm:t>
        <a:bodyPr/>
        <a:lstStyle/>
        <a:p>
          <a:endParaRPr lang="pt-BR"/>
        </a:p>
      </dgm:t>
    </dgm:pt>
    <dgm:pt modelId="{0CA921CF-3441-49C1-A6B9-950316C7C02C}" type="pres">
      <dgm:prSet presAssocID="{84A5BCA9-1946-4114-9FB6-A61B24D5B1ED}" presName="parTrans" presStyleLbl="bgSibTrans2D1" presStyleIdx="0" presStyleCnt="4" custAng="21167510" custLinFactNeighborX="1503" custLinFactNeighborY="-9622"/>
      <dgm:spPr/>
      <dgm:t>
        <a:bodyPr/>
        <a:lstStyle/>
        <a:p>
          <a:endParaRPr lang="pt-BR"/>
        </a:p>
      </dgm:t>
    </dgm:pt>
    <dgm:pt modelId="{922AC648-8304-4EA3-AF99-1CA49328047F}" type="pres">
      <dgm:prSet presAssocID="{E7DDF41F-F55B-4D7F-813D-6A57917F24EF}" presName="node" presStyleLbl="node1" presStyleIdx="0" presStyleCnt="4" custRadScaleRad="100659" custRadScaleInc="-153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A4C815-1131-406D-8042-38DB9CF882DE}" type="pres">
      <dgm:prSet presAssocID="{45CD1772-3B04-4239-9E21-457883A86090}" presName="parTrans" presStyleLbl="bgSibTrans2D1" presStyleIdx="1" presStyleCnt="4"/>
      <dgm:spPr/>
      <dgm:t>
        <a:bodyPr/>
        <a:lstStyle/>
        <a:p>
          <a:endParaRPr lang="pt-BR"/>
        </a:p>
      </dgm:t>
    </dgm:pt>
    <dgm:pt modelId="{17EF5FAB-23BD-40C0-89C4-A6F944BF833C}" type="pres">
      <dgm:prSet presAssocID="{D20451A7-8047-40A6-AD5D-AEE672E2236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37EF5C-8BEB-41A9-B0A1-EE27E856CB6E}" type="pres">
      <dgm:prSet presAssocID="{B1711085-6BB8-4DC5-A425-5FE097166023}" presName="parTrans" presStyleLbl="bgSibTrans2D1" presStyleIdx="2" presStyleCnt="4"/>
      <dgm:spPr/>
      <dgm:t>
        <a:bodyPr/>
        <a:lstStyle/>
        <a:p>
          <a:endParaRPr lang="pt-BR"/>
        </a:p>
      </dgm:t>
    </dgm:pt>
    <dgm:pt modelId="{A2CB203C-CBBE-415B-AB11-187940B867BD}" type="pres">
      <dgm:prSet presAssocID="{7B80E7C6-4441-4FC2-9827-36A3298889E9}" presName="node" presStyleLbl="node1" presStyleIdx="2" presStyleCnt="4" custRadScaleRad="111399" custRadScaleInc="249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A99E6D-B3F1-4C48-B5C2-41B0A1311C0B}" type="pres">
      <dgm:prSet presAssocID="{B428980F-F2A8-4EB3-95F2-4F85ADC76B47}" presName="parTrans" presStyleLbl="bgSibTrans2D1" presStyleIdx="3" presStyleCnt="4" custAng="314682"/>
      <dgm:spPr/>
      <dgm:t>
        <a:bodyPr/>
        <a:lstStyle/>
        <a:p>
          <a:endParaRPr lang="pt-BR"/>
        </a:p>
      </dgm:t>
    </dgm:pt>
    <dgm:pt modelId="{49C16262-98BA-452A-B997-18D925338A93}" type="pres">
      <dgm:prSet presAssocID="{9C2BD64A-442D-4022-BBA5-5D77AFBDD829}" presName="node" presStyleLbl="node1" presStyleIdx="3" presStyleCnt="4" custRadScaleRad="122028" custRadScaleInc="2189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B55A624-0DA8-4ECB-904B-FA13E748A425}" type="presOf" srcId="{EE9CEE93-FACC-4AFE-96D8-C919C5C581AE}" destId="{755C3538-1291-4BDB-B376-DB0FBC4B9076}" srcOrd="0" destOrd="0" presId="urn:microsoft.com/office/officeart/2005/8/layout/radial4"/>
    <dgm:cxn modelId="{0E631A1F-7500-4AC1-85E6-DC163B097D4D}" type="presOf" srcId="{7B80E7C6-4441-4FC2-9827-36A3298889E9}" destId="{A2CB203C-CBBE-415B-AB11-187940B867BD}" srcOrd="0" destOrd="0" presId="urn:microsoft.com/office/officeart/2005/8/layout/radial4"/>
    <dgm:cxn modelId="{F41ED9A5-6294-482C-8C83-7CD046CF91F0}" type="presOf" srcId="{9C2BD64A-442D-4022-BBA5-5D77AFBDD829}" destId="{49C16262-98BA-452A-B997-18D925338A93}" srcOrd="0" destOrd="0" presId="urn:microsoft.com/office/officeart/2005/8/layout/radial4"/>
    <dgm:cxn modelId="{86FEF0F2-B88C-4051-9935-DF881330935D}" type="presOf" srcId="{3C95AD08-60ED-4703-A180-10E380E2CDD7}" destId="{4D0441E4-8E53-4C24-9755-69384A4491E6}" srcOrd="0" destOrd="0" presId="urn:microsoft.com/office/officeart/2005/8/layout/radial4"/>
    <dgm:cxn modelId="{04F1270F-6C07-417C-BEF1-42CCD59E7B11}" type="presOf" srcId="{E7DDF41F-F55B-4D7F-813D-6A57917F24EF}" destId="{922AC648-8304-4EA3-AF99-1CA49328047F}" srcOrd="0" destOrd="0" presId="urn:microsoft.com/office/officeart/2005/8/layout/radial4"/>
    <dgm:cxn modelId="{A1D93AF5-0980-4B32-9B06-DA7BFE28CA13}" type="presOf" srcId="{45CD1772-3B04-4239-9E21-457883A86090}" destId="{68A4C815-1131-406D-8042-38DB9CF882DE}" srcOrd="0" destOrd="0" presId="urn:microsoft.com/office/officeart/2005/8/layout/radial4"/>
    <dgm:cxn modelId="{8FBDEB60-D44B-4B7D-91DC-CFC92A7133EC}" srcId="{EE9CEE93-FACC-4AFE-96D8-C919C5C581AE}" destId="{3C95AD08-60ED-4703-A180-10E380E2CDD7}" srcOrd="0" destOrd="0" parTransId="{CC993622-F609-4696-A81B-F6A1B43803CD}" sibTransId="{0616D93C-44D0-46C7-8CEE-2A0F3D648AEF}"/>
    <dgm:cxn modelId="{1DF137A5-2C98-41F4-939D-974F94A33A6A}" type="presOf" srcId="{84A5BCA9-1946-4114-9FB6-A61B24D5B1ED}" destId="{0CA921CF-3441-49C1-A6B9-950316C7C02C}" srcOrd="0" destOrd="0" presId="urn:microsoft.com/office/officeart/2005/8/layout/radial4"/>
    <dgm:cxn modelId="{64EE6D52-35B2-453B-B1B9-C22FB35DC0E1}" srcId="{3C95AD08-60ED-4703-A180-10E380E2CDD7}" destId="{7B80E7C6-4441-4FC2-9827-36A3298889E9}" srcOrd="2" destOrd="0" parTransId="{B1711085-6BB8-4DC5-A425-5FE097166023}" sibTransId="{69183BE1-70C8-4E6B-B153-1D3580A13F61}"/>
    <dgm:cxn modelId="{D316C378-1651-4FBA-8B9B-E53EB1863E6F}" type="presOf" srcId="{B1711085-6BB8-4DC5-A425-5FE097166023}" destId="{5D37EF5C-8BEB-41A9-B0A1-EE27E856CB6E}" srcOrd="0" destOrd="0" presId="urn:microsoft.com/office/officeart/2005/8/layout/radial4"/>
    <dgm:cxn modelId="{E75D610F-B461-4D4F-AF3D-A102290F6C4B}" type="presOf" srcId="{D20451A7-8047-40A6-AD5D-AEE672E22367}" destId="{17EF5FAB-23BD-40C0-89C4-A6F944BF833C}" srcOrd="0" destOrd="0" presId="urn:microsoft.com/office/officeart/2005/8/layout/radial4"/>
    <dgm:cxn modelId="{A991D1E5-5963-4FAC-867C-1A40C48FA16C}" srcId="{3C95AD08-60ED-4703-A180-10E380E2CDD7}" destId="{9C2BD64A-442D-4022-BBA5-5D77AFBDD829}" srcOrd="3" destOrd="0" parTransId="{B428980F-F2A8-4EB3-95F2-4F85ADC76B47}" sibTransId="{A650A675-20F7-4C1A-9B73-D3527E8F43DD}"/>
    <dgm:cxn modelId="{5F1555BE-B272-427E-95F2-AB505C7467DD}" type="presOf" srcId="{B428980F-F2A8-4EB3-95F2-4F85ADC76B47}" destId="{BBA99E6D-B3F1-4C48-B5C2-41B0A1311C0B}" srcOrd="0" destOrd="0" presId="urn:microsoft.com/office/officeart/2005/8/layout/radial4"/>
    <dgm:cxn modelId="{B6D29889-72CD-45C6-9619-92BA21069F27}" srcId="{3C95AD08-60ED-4703-A180-10E380E2CDD7}" destId="{D20451A7-8047-40A6-AD5D-AEE672E22367}" srcOrd="1" destOrd="0" parTransId="{45CD1772-3B04-4239-9E21-457883A86090}" sibTransId="{4CFA27B7-4922-4E75-BE22-BDC1DF83585F}"/>
    <dgm:cxn modelId="{D847F3A2-1C6D-4E5C-B4A1-329BD47946E7}" srcId="{3C95AD08-60ED-4703-A180-10E380E2CDD7}" destId="{E7DDF41F-F55B-4D7F-813D-6A57917F24EF}" srcOrd="0" destOrd="0" parTransId="{84A5BCA9-1946-4114-9FB6-A61B24D5B1ED}" sibTransId="{35993650-3DF6-48E9-B4DA-385E12A57D7B}"/>
    <dgm:cxn modelId="{DF7CFEB1-7D3F-4DBC-9A9D-28478A98895F}" type="presParOf" srcId="{755C3538-1291-4BDB-B376-DB0FBC4B9076}" destId="{4D0441E4-8E53-4C24-9755-69384A4491E6}" srcOrd="0" destOrd="0" presId="urn:microsoft.com/office/officeart/2005/8/layout/radial4"/>
    <dgm:cxn modelId="{F7BF6FBE-BF55-4A60-8D27-3D21DB650D92}" type="presParOf" srcId="{755C3538-1291-4BDB-B376-DB0FBC4B9076}" destId="{0CA921CF-3441-49C1-A6B9-950316C7C02C}" srcOrd="1" destOrd="0" presId="urn:microsoft.com/office/officeart/2005/8/layout/radial4"/>
    <dgm:cxn modelId="{EA147687-DDE6-4BD8-ABF9-A890EAB55CBF}" type="presParOf" srcId="{755C3538-1291-4BDB-B376-DB0FBC4B9076}" destId="{922AC648-8304-4EA3-AF99-1CA49328047F}" srcOrd="2" destOrd="0" presId="urn:microsoft.com/office/officeart/2005/8/layout/radial4"/>
    <dgm:cxn modelId="{E5A2CBED-BC32-47FF-9E79-C11BA08CD27F}" type="presParOf" srcId="{755C3538-1291-4BDB-B376-DB0FBC4B9076}" destId="{68A4C815-1131-406D-8042-38DB9CF882DE}" srcOrd="3" destOrd="0" presId="urn:microsoft.com/office/officeart/2005/8/layout/radial4"/>
    <dgm:cxn modelId="{34826F49-ED08-475A-A768-1692CA61BA03}" type="presParOf" srcId="{755C3538-1291-4BDB-B376-DB0FBC4B9076}" destId="{17EF5FAB-23BD-40C0-89C4-A6F944BF833C}" srcOrd="4" destOrd="0" presId="urn:microsoft.com/office/officeart/2005/8/layout/radial4"/>
    <dgm:cxn modelId="{83FE09B2-73DE-4706-A625-85A535C7D2D3}" type="presParOf" srcId="{755C3538-1291-4BDB-B376-DB0FBC4B9076}" destId="{5D37EF5C-8BEB-41A9-B0A1-EE27E856CB6E}" srcOrd="5" destOrd="0" presId="urn:microsoft.com/office/officeart/2005/8/layout/radial4"/>
    <dgm:cxn modelId="{14EF7D00-C7F5-453D-BB95-912B292A2EFE}" type="presParOf" srcId="{755C3538-1291-4BDB-B376-DB0FBC4B9076}" destId="{A2CB203C-CBBE-415B-AB11-187940B867BD}" srcOrd="6" destOrd="0" presId="urn:microsoft.com/office/officeart/2005/8/layout/radial4"/>
    <dgm:cxn modelId="{DC5562EC-CC5B-4B45-85A5-C6DFB1429533}" type="presParOf" srcId="{755C3538-1291-4BDB-B376-DB0FBC4B9076}" destId="{BBA99E6D-B3F1-4C48-B5C2-41B0A1311C0B}" srcOrd="7" destOrd="0" presId="urn:microsoft.com/office/officeart/2005/8/layout/radial4"/>
    <dgm:cxn modelId="{B0160730-351C-45B2-B644-75E018747760}" type="presParOf" srcId="{755C3538-1291-4BDB-B376-DB0FBC4B9076}" destId="{49C16262-98BA-452A-B997-18D925338A9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60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73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643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378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Em branco">
    <p:bg>
      <p:bgPr>
        <a:solidFill>
          <a:srgbClr val="002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107504" y="116632"/>
            <a:ext cx="8891353" cy="660348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48343" y="349434"/>
            <a:ext cx="7141028" cy="105156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1" y="205418"/>
            <a:ext cx="976927" cy="1135188"/>
          </a:xfrm>
          <a:prstGeom prst="rect">
            <a:avLst/>
          </a:prstGeom>
        </p:spPr>
      </p:pic>
      <p:cxnSp>
        <p:nvCxnSpPr>
          <p:cNvPr id="11" name="Conector reto 10"/>
          <p:cNvCxnSpPr/>
          <p:nvPr userDrawn="1"/>
        </p:nvCxnSpPr>
        <p:spPr>
          <a:xfrm>
            <a:off x="522774" y="1484784"/>
            <a:ext cx="8136904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23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74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45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47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02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596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97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BC53D-FF42-4FFA-8DAE-F4C4A0C523B5}" type="datetimeFigureOut">
              <a:rPr lang="pt-BR" smtClean="0"/>
              <a:t>28/06/2019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4F208-9F83-44F2-9C47-E2DDC653FE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2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atendimento.tce.sp.gov.br/" TargetMode="Externa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 descr="X:\_geral\copia_digital\4230989154\imgs\logo_etcesp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682" y="3073924"/>
              <a:ext cx="3798634" cy="119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ítulo 1"/>
            <p:cNvSpPr txBox="1">
              <a:spLocks/>
            </p:cNvSpPr>
            <p:nvPr/>
          </p:nvSpPr>
          <p:spPr>
            <a:xfrm>
              <a:off x="2298493" y="1876684"/>
              <a:ext cx="4547013" cy="5257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5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6000" b="1" dirty="0" smtClean="0"/>
                <a:t>Processo eletrônico</a:t>
              </a:r>
              <a:endParaRPr lang="pt-BR" sz="6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763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880" y="260648"/>
            <a:ext cx="7141028" cy="1051560"/>
          </a:xfrm>
        </p:spPr>
        <p:txBody>
          <a:bodyPr>
            <a:noAutofit/>
          </a:bodyPr>
          <a:lstStyle/>
          <a:p>
            <a:r>
              <a:rPr lang="pt-BR" sz="3200" dirty="0" smtClean="0"/>
              <a:t>FLUXO SISTÊMICO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39552" y="155679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056741173"/>
              </p:ext>
            </p:extLst>
          </p:nvPr>
        </p:nvGraphicFramePr>
        <p:xfrm>
          <a:off x="539552" y="1556792"/>
          <a:ext cx="80648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204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algn="ctr"/>
            <a:r>
              <a:rPr lang="pt-BR" sz="4000" dirty="0" smtClean="0"/>
              <a:t>O que é Processo eletrônico?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23528" y="1772816"/>
            <a:ext cx="8418286" cy="45704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pt-BR" sz="3600" b="1" dirty="0" smtClean="0">
                <a:solidFill>
                  <a:schemeClr val="tx1"/>
                </a:solidFill>
                <a:latin typeface="+mj-lt"/>
                <a:cs typeface="Arial" charset="0"/>
              </a:rPr>
              <a:t>É aquele no qual </a:t>
            </a:r>
            <a:r>
              <a:rPr lang="pt-BR" sz="3600" b="1" dirty="0">
                <a:solidFill>
                  <a:schemeClr val="tx1"/>
                </a:solidFill>
                <a:latin typeface="+mj-lt"/>
                <a:cs typeface="Arial" charset="0"/>
              </a:rPr>
              <a:t>todas as peças processuais (petições, certidões, despachos, etc.) são criadas e ou reproduzidas em meio eletrônico, substituindo o registro dos atos realizados no papel pelo armazenamento e manipulação em meio digital. </a:t>
            </a:r>
          </a:p>
        </p:txBody>
      </p:sp>
    </p:spTree>
    <p:extLst>
      <p:ext uri="{BB962C8B-B14F-4D97-AF65-F5344CB8AC3E}">
        <p14:creationId xmlns:p14="http://schemas.microsoft.com/office/powerpoint/2010/main" val="202947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/>
          <p:cNvSpPr/>
          <p:nvPr/>
        </p:nvSpPr>
        <p:spPr>
          <a:xfrm>
            <a:off x="679967" y="1524492"/>
            <a:ext cx="6841142" cy="856080"/>
          </a:xfrm>
          <a:custGeom>
            <a:avLst/>
            <a:gdLst>
              <a:gd name="connsiteX0" fmla="*/ 0 w 6841142"/>
              <a:gd name="connsiteY0" fmla="*/ 142683 h 856080"/>
              <a:gd name="connsiteX1" fmla="*/ 142683 w 6841142"/>
              <a:gd name="connsiteY1" fmla="*/ 0 h 856080"/>
              <a:gd name="connsiteX2" fmla="*/ 6698459 w 6841142"/>
              <a:gd name="connsiteY2" fmla="*/ 0 h 856080"/>
              <a:gd name="connsiteX3" fmla="*/ 6841142 w 6841142"/>
              <a:gd name="connsiteY3" fmla="*/ 142683 h 856080"/>
              <a:gd name="connsiteX4" fmla="*/ 6841142 w 6841142"/>
              <a:gd name="connsiteY4" fmla="*/ 713397 h 856080"/>
              <a:gd name="connsiteX5" fmla="*/ 6698459 w 6841142"/>
              <a:gd name="connsiteY5" fmla="*/ 856080 h 856080"/>
              <a:gd name="connsiteX6" fmla="*/ 142683 w 6841142"/>
              <a:gd name="connsiteY6" fmla="*/ 856080 h 856080"/>
              <a:gd name="connsiteX7" fmla="*/ 0 w 6841142"/>
              <a:gd name="connsiteY7" fmla="*/ 713397 h 856080"/>
              <a:gd name="connsiteX8" fmla="*/ 0 w 6841142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1142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6698459" y="0"/>
                </a:lnTo>
                <a:cubicBezTo>
                  <a:pt x="6777261" y="0"/>
                  <a:pt x="6841142" y="63881"/>
                  <a:pt x="6841142" y="142683"/>
                </a:cubicBezTo>
                <a:lnTo>
                  <a:pt x="6841142" y="713397"/>
                </a:lnTo>
                <a:cubicBezTo>
                  <a:pt x="6841142" y="792199"/>
                  <a:pt x="6777261" y="856080"/>
                  <a:pt x="6698459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8510" tIns="41790" rIns="268510" bIns="4179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kern="1200" dirty="0" smtClean="0">
                <a:solidFill>
                  <a:schemeClr val="tx1"/>
                </a:solidFill>
              </a:rPr>
              <a:t>Eliminar a utilização de papel e agilizar o trâmite processual;</a:t>
            </a:r>
            <a:endParaRPr lang="pt-BR" sz="2000" b="1" kern="1200" dirty="0">
              <a:solidFill>
                <a:schemeClr val="tx1"/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679967" y="2756412"/>
            <a:ext cx="6867715" cy="856080"/>
          </a:xfrm>
          <a:custGeom>
            <a:avLst/>
            <a:gdLst>
              <a:gd name="connsiteX0" fmla="*/ 0 w 6867715"/>
              <a:gd name="connsiteY0" fmla="*/ 142683 h 856080"/>
              <a:gd name="connsiteX1" fmla="*/ 142683 w 6867715"/>
              <a:gd name="connsiteY1" fmla="*/ 0 h 856080"/>
              <a:gd name="connsiteX2" fmla="*/ 6725032 w 6867715"/>
              <a:gd name="connsiteY2" fmla="*/ 0 h 856080"/>
              <a:gd name="connsiteX3" fmla="*/ 6867715 w 6867715"/>
              <a:gd name="connsiteY3" fmla="*/ 142683 h 856080"/>
              <a:gd name="connsiteX4" fmla="*/ 6867715 w 6867715"/>
              <a:gd name="connsiteY4" fmla="*/ 713397 h 856080"/>
              <a:gd name="connsiteX5" fmla="*/ 6725032 w 6867715"/>
              <a:gd name="connsiteY5" fmla="*/ 856080 h 856080"/>
              <a:gd name="connsiteX6" fmla="*/ 142683 w 6867715"/>
              <a:gd name="connsiteY6" fmla="*/ 856080 h 856080"/>
              <a:gd name="connsiteX7" fmla="*/ 0 w 6867715"/>
              <a:gd name="connsiteY7" fmla="*/ 713397 h 856080"/>
              <a:gd name="connsiteX8" fmla="*/ 0 w 6867715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67715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6725032" y="0"/>
                </a:lnTo>
                <a:cubicBezTo>
                  <a:pt x="6803834" y="0"/>
                  <a:pt x="6867715" y="63881"/>
                  <a:pt x="6867715" y="142683"/>
                </a:cubicBezTo>
                <a:lnTo>
                  <a:pt x="6867715" y="713397"/>
                </a:lnTo>
                <a:cubicBezTo>
                  <a:pt x="6867715" y="792199"/>
                  <a:pt x="6803834" y="856080"/>
                  <a:pt x="6725032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11292"/>
              <a:satOff val="13270"/>
              <a:lumOff val="2876"/>
              <a:alphaOff val="0"/>
            </a:schemeClr>
          </a:fillRef>
          <a:effectRef idx="0">
            <a:schemeClr val="accent5">
              <a:hueOff val="-3311292"/>
              <a:satOff val="13270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8510" tIns="41790" rIns="268510" bIns="4179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kern="1200" dirty="0" smtClean="0">
                <a:solidFill>
                  <a:schemeClr val="tx1"/>
                </a:solidFill>
              </a:rPr>
              <a:t>Promover o incremento na produtividade dos servidores envolvidos;</a:t>
            </a:r>
            <a:endParaRPr lang="pt-BR" sz="2000" b="1" kern="1200" dirty="0">
              <a:solidFill>
                <a:schemeClr val="tx1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679967" y="3988332"/>
            <a:ext cx="6854099" cy="856080"/>
          </a:xfrm>
          <a:custGeom>
            <a:avLst/>
            <a:gdLst>
              <a:gd name="connsiteX0" fmla="*/ 0 w 6854099"/>
              <a:gd name="connsiteY0" fmla="*/ 142683 h 856080"/>
              <a:gd name="connsiteX1" fmla="*/ 142683 w 6854099"/>
              <a:gd name="connsiteY1" fmla="*/ 0 h 856080"/>
              <a:gd name="connsiteX2" fmla="*/ 6711416 w 6854099"/>
              <a:gd name="connsiteY2" fmla="*/ 0 h 856080"/>
              <a:gd name="connsiteX3" fmla="*/ 6854099 w 6854099"/>
              <a:gd name="connsiteY3" fmla="*/ 142683 h 856080"/>
              <a:gd name="connsiteX4" fmla="*/ 6854099 w 6854099"/>
              <a:gd name="connsiteY4" fmla="*/ 713397 h 856080"/>
              <a:gd name="connsiteX5" fmla="*/ 6711416 w 6854099"/>
              <a:gd name="connsiteY5" fmla="*/ 856080 h 856080"/>
              <a:gd name="connsiteX6" fmla="*/ 142683 w 6854099"/>
              <a:gd name="connsiteY6" fmla="*/ 856080 h 856080"/>
              <a:gd name="connsiteX7" fmla="*/ 0 w 6854099"/>
              <a:gd name="connsiteY7" fmla="*/ 713397 h 856080"/>
              <a:gd name="connsiteX8" fmla="*/ 0 w 6854099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4099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6711416" y="0"/>
                </a:lnTo>
                <a:cubicBezTo>
                  <a:pt x="6790218" y="0"/>
                  <a:pt x="6854099" y="63881"/>
                  <a:pt x="6854099" y="142683"/>
                </a:cubicBezTo>
                <a:lnTo>
                  <a:pt x="6854099" y="713397"/>
                </a:lnTo>
                <a:cubicBezTo>
                  <a:pt x="6854099" y="792199"/>
                  <a:pt x="6790218" y="856080"/>
                  <a:pt x="6711416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0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8510" tIns="41790" rIns="268510" bIns="4179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kern="1200" dirty="0" smtClean="0">
                <a:solidFill>
                  <a:schemeClr val="tx1"/>
                </a:solidFill>
              </a:rPr>
              <a:t>Propiciar a melhoria na eficiência das atividades jurisdicionais e uma maior racionalização dos serviços</a:t>
            </a:r>
            <a:r>
              <a:rPr lang="pt-BR" sz="1800" b="1" kern="1200" dirty="0" smtClean="0">
                <a:solidFill>
                  <a:schemeClr val="tx1"/>
                </a:solidFill>
              </a:rPr>
              <a:t>; </a:t>
            </a:r>
            <a:endParaRPr lang="pt-BR" sz="1800" b="1" kern="1200" dirty="0">
              <a:solidFill>
                <a:schemeClr val="tx1"/>
              </a:solidFill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679967" y="5220252"/>
            <a:ext cx="6770843" cy="856080"/>
          </a:xfrm>
          <a:custGeom>
            <a:avLst/>
            <a:gdLst>
              <a:gd name="connsiteX0" fmla="*/ 0 w 6770843"/>
              <a:gd name="connsiteY0" fmla="*/ 142683 h 856080"/>
              <a:gd name="connsiteX1" fmla="*/ 142683 w 6770843"/>
              <a:gd name="connsiteY1" fmla="*/ 0 h 856080"/>
              <a:gd name="connsiteX2" fmla="*/ 6628160 w 6770843"/>
              <a:gd name="connsiteY2" fmla="*/ 0 h 856080"/>
              <a:gd name="connsiteX3" fmla="*/ 6770843 w 6770843"/>
              <a:gd name="connsiteY3" fmla="*/ 142683 h 856080"/>
              <a:gd name="connsiteX4" fmla="*/ 6770843 w 6770843"/>
              <a:gd name="connsiteY4" fmla="*/ 713397 h 856080"/>
              <a:gd name="connsiteX5" fmla="*/ 6628160 w 6770843"/>
              <a:gd name="connsiteY5" fmla="*/ 856080 h 856080"/>
              <a:gd name="connsiteX6" fmla="*/ 142683 w 6770843"/>
              <a:gd name="connsiteY6" fmla="*/ 856080 h 856080"/>
              <a:gd name="connsiteX7" fmla="*/ 0 w 6770843"/>
              <a:gd name="connsiteY7" fmla="*/ 713397 h 856080"/>
              <a:gd name="connsiteX8" fmla="*/ 0 w 6770843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0843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6628160" y="0"/>
                </a:lnTo>
                <a:cubicBezTo>
                  <a:pt x="6706962" y="0"/>
                  <a:pt x="6770843" y="63881"/>
                  <a:pt x="6770843" y="142683"/>
                </a:cubicBezTo>
                <a:lnTo>
                  <a:pt x="6770843" y="713397"/>
                </a:lnTo>
                <a:cubicBezTo>
                  <a:pt x="6770843" y="792199"/>
                  <a:pt x="6706962" y="856080"/>
                  <a:pt x="6628160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8510" tIns="41790" rIns="268510" bIns="41790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kern="1200" dirty="0" smtClean="0">
                <a:solidFill>
                  <a:schemeClr val="tx1"/>
                </a:solidFill>
              </a:rPr>
              <a:t>Transparência das decisões aos órgãos jurisdicionados e ao cidadão</a:t>
            </a:r>
            <a:r>
              <a:rPr lang="pt-BR" sz="2400" b="1" kern="1200" dirty="0" smtClean="0">
                <a:solidFill>
                  <a:schemeClr val="tx1"/>
                </a:solidFill>
              </a:rPr>
              <a:t>.</a:t>
            </a:r>
            <a:endParaRPr lang="pt-BR" sz="2400" b="1" kern="1200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694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71600" y="188640"/>
            <a:ext cx="237626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www.tce.sp.gov.br</a:t>
            </a:r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1" t="13545" r="3912" b="31005"/>
          <a:stretch/>
        </p:blipFill>
        <p:spPr bwMode="auto">
          <a:xfrm>
            <a:off x="2902857" y="928914"/>
            <a:ext cx="5849258" cy="380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915816" y="980728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452320" y="1628800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452320" y="2267744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5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1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420368" y="1793115"/>
            <a:ext cx="2160240" cy="5133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668344" y="3068960"/>
            <a:ext cx="1224136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000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01204" y="6093296"/>
            <a:ext cx="2030836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Processo eletrônico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02519"/>
            <a:ext cx="695772" cy="3654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2" t="34106" r="23143" b="6808"/>
          <a:stretch/>
        </p:blipFill>
        <p:spPr bwMode="auto">
          <a:xfrm>
            <a:off x="5566588" y="1052736"/>
            <a:ext cx="246179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luxograma: Processo 14"/>
          <p:cNvSpPr/>
          <p:nvPr/>
        </p:nvSpPr>
        <p:spPr>
          <a:xfrm>
            <a:off x="5566588" y="1052736"/>
            <a:ext cx="2461796" cy="5328592"/>
          </a:xfrm>
          <a:prstGeom prst="flowChartProcess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otão de ação: Voltar ou Anterior 15">
            <a:hlinkClick r:id="" action="ppaction://hlinkshowjump?jump=previousslide" highlightClick="1"/>
          </p:cNvPr>
          <p:cNvSpPr/>
          <p:nvPr/>
        </p:nvSpPr>
        <p:spPr>
          <a:xfrm>
            <a:off x="7380312" y="1844824"/>
            <a:ext cx="504056" cy="360040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Botão de ação: Voltar ou Anterior 16">
            <a:hlinkClick r:id="" action="ppaction://hlinkshowjump?jump=previousslide" highlightClick="1"/>
          </p:cNvPr>
          <p:cNvSpPr/>
          <p:nvPr/>
        </p:nvSpPr>
        <p:spPr>
          <a:xfrm>
            <a:off x="7380312" y="2228145"/>
            <a:ext cx="504056" cy="360040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Botão de ação: Voltar ou Anterior 17">
            <a:hlinkClick r:id="" action="ppaction://hlinkshowjump?jump=previousslide" highlightClick="1"/>
          </p:cNvPr>
          <p:cNvSpPr/>
          <p:nvPr/>
        </p:nvSpPr>
        <p:spPr>
          <a:xfrm>
            <a:off x="7412451" y="2996952"/>
            <a:ext cx="504056" cy="360040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Botão de ação: Voltar ou Anterior 18">
            <a:hlinkClick r:id="" action="ppaction://hlinkshowjump?jump=previousslide" highlightClick="1"/>
          </p:cNvPr>
          <p:cNvSpPr/>
          <p:nvPr/>
        </p:nvSpPr>
        <p:spPr>
          <a:xfrm>
            <a:off x="7412451" y="3364350"/>
            <a:ext cx="504056" cy="360040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Botão de ação: Voltar ou Anterior 19">
            <a:hlinkClick r:id="" action="ppaction://hlinkshowjump?jump=previousslide" highlightClick="1"/>
          </p:cNvPr>
          <p:cNvSpPr/>
          <p:nvPr/>
        </p:nvSpPr>
        <p:spPr>
          <a:xfrm>
            <a:off x="7380312" y="5229200"/>
            <a:ext cx="504056" cy="360040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Botão de ação: Voltar ou Anterior 20">
            <a:hlinkClick r:id="" action="ppaction://hlinkshowjump?jump=previousslide" highlightClick="1"/>
          </p:cNvPr>
          <p:cNvSpPr/>
          <p:nvPr/>
        </p:nvSpPr>
        <p:spPr>
          <a:xfrm>
            <a:off x="7412451" y="6021288"/>
            <a:ext cx="504056" cy="360040"/>
          </a:xfrm>
          <a:prstGeom prst="actionButtonBackPrevio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46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62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07604" y="250363"/>
            <a:ext cx="399644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http://e-processo.tce.sp.gov.br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195736" y="2564904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45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195736" y="2780928"/>
            <a:ext cx="1080120" cy="2253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391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635896" y="2555612"/>
            <a:ext cx="1872208" cy="5853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139952" y="3161763"/>
            <a:ext cx="1224136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923928" y="3933056"/>
            <a:ext cx="122413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4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9" y="5157192"/>
            <a:ext cx="695772" cy="365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88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141028" cy="1051560"/>
          </a:xfrm>
        </p:spPr>
        <p:txBody>
          <a:bodyPr/>
          <a:lstStyle/>
          <a:p>
            <a:r>
              <a:rPr lang="pt-BR" dirty="0" smtClean="0"/>
              <a:t>PRECEITOS CONSTITUCIONAIS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1844824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Art.  </a:t>
            </a:r>
            <a:r>
              <a:rPr lang="pt-BR" dirty="0"/>
              <a:t>32 - A fiscalização contábil, financeira, orçamentária, operacional e patrimonial do Estado, das entidades da administração direta e indireta e das fundações instituídas ou mantidas pelo Poder Público, quanto à legalidade, legitimidade, economicidade, aplicação de subvenções e renúncia de receitas, será exercida pela </a:t>
            </a:r>
            <a:r>
              <a:rPr lang="pt-BR" dirty="0" smtClean="0"/>
              <a:t>Assembleia </a:t>
            </a:r>
            <a:r>
              <a:rPr lang="pt-BR" dirty="0"/>
              <a:t>Legislativa, mediante controle externo, e pelo sistema de controle interno de cada Poder.</a:t>
            </a:r>
          </a:p>
          <a:p>
            <a:r>
              <a:rPr lang="pt-BR" dirty="0"/>
              <a:t>Parágrafo único - Prestará contas qualquer pessoa física ou jurídica, de direito público ou de direito privado, que utilize, arrecade, guarde, gerencie ou administre dinheiro, bens e valores públicos ou pelos quais o Estado responda, ou que, em nome deste, assuma obrigações de natureza pecuniária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dirty="0" smtClean="0"/>
              <a:t>(vide Art. 70 e Parágrafo único da Constituição Federal)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72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/>
          <a:stretch/>
        </p:blipFill>
        <p:spPr bwMode="auto">
          <a:xfrm>
            <a:off x="18433" y="0"/>
            <a:ext cx="91346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3707904" y="3429000"/>
            <a:ext cx="2016224" cy="1368152"/>
            <a:chOff x="3707904" y="3429000"/>
            <a:chExt cx="2016224" cy="1368152"/>
          </a:xfrm>
        </p:grpSpPr>
        <p:sp>
          <p:nvSpPr>
            <p:cNvPr id="4" name="Retângulo 3"/>
            <p:cNvSpPr/>
            <p:nvPr/>
          </p:nvSpPr>
          <p:spPr>
            <a:xfrm>
              <a:off x="3707904" y="3429000"/>
              <a:ext cx="2016224" cy="13681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4423304" y="394715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CPF</a:t>
              </a:r>
              <a:endParaRPr lang="pt-BR" b="1" dirty="0"/>
            </a:p>
          </p:txBody>
        </p:sp>
      </p:grpSp>
      <p:sp>
        <p:nvSpPr>
          <p:cNvPr id="7" name="Retângulo 6"/>
          <p:cNvSpPr/>
          <p:nvPr/>
        </p:nvSpPr>
        <p:spPr>
          <a:xfrm>
            <a:off x="4139952" y="5085184"/>
            <a:ext cx="936104" cy="7920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5580112" y="1647682"/>
            <a:ext cx="2376264" cy="1296144"/>
            <a:chOff x="5580112" y="1647682"/>
            <a:chExt cx="2376264" cy="1296144"/>
          </a:xfrm>
        </p:grpSpPr>
        <p:sp>
          <p:nvSpPr>
            <p:cNvPr id="6" name="Texto explicativo retangular 5"/>
            <p:cNvSpPr/>
            <p:nvPr/>
          </p:nvSpPr>
          <p:spPr>
            <a:xfrm>
              <a:off x="5580112" y="1647682"/>
              <a:ext cx="2376264" cy="1296144"/>
            </a:xfrm>
            <a:prstGeom prst="wedgeRectCallout">
              <a:avLst>
                <a:gd name="adj1" fmla="val -55868"/>
                <a:gd name="adj2" fmla="val 84612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708265" y="1834089"/>
              <a:ext cx="20882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ADVOGADOS </a:t>
              </a:r>
            </a:p>
            <a:p>
              <a:pPr algn="ctr"/>
              <a:r>
                <a:rPr lang="pt-BR" b="1" dirty="0" smtClean="0"/>
                <a:t>E</a:t>
              </a:r>
            </a:p>
            <a:p>
              <a:pPr algn="ctr"/>
              <a:r>
                <a:rPr lang="pt-BR" b="1" dirty="0" smtClean="0"/>
                <a:t>PROCURADORES</a:t>
              </a:r>
              <a:endParaRPr lang="pt-BR" b="1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084168" y="4619580"/>
            <a:ext cx="2376264" cy="1371346"/>
            <a:chOff x="6084168" y="4619580"/>
            <a:chExt cx="2376264" cy="1371346"/>
          </a:xfrm>
        </p:grpSpPr>
        <p:sp>
          <p:nvSpPr>
            <p:cNvPr id="13" name="Texto explicativo retangular 12"/>
            <p:cNvSpPr/>
            <p:nvPr/>
          </p:nvSpPr>
          <p:spPr>
            <a:xfrm>
              <a:off x="6084168" y="4619580"/>
              <a:ext cx="2376264" cy="1296144"/>
            </a:xfrm>
            <a:prstGeom prst="wedgeRectCallout">
              <a:avLst>
                <a:gd name="adj1" fmla="val -87457"/>
                <a:gd name="adj2" fmla="val 22488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212321" y="4667487"/>
              <a:ext cx="20882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smtClean="0"/>
                <a:t>ADVOGADOS, PESSOAS FÍSICAS,</a:t>
              </a:r>
            </a:p>
            <a:p>
              <a:pPr algn="ctr"/>
              <a:r>
                <a:rPr lang="pt-BR" sz="1600" b="1" dirty="0" smtClean="0"/>
                <a:t>PESSOAS JURÍDICAS</a:t>
              </a:r>
            </a:p>
            <a:p>
              <a:pPr algn="ctr"/>
              <a:r>
                <a:rPr lang="pt-BR" sz="1600" b="1" dirty="0" smtClean="0"/>
                <a:t>E ÓRGÃOS JURISDICIONADOS</a:t>
              </a:r>
              <a:endParaRPr lang="pt-BR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8030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03" r="97891">
                        <a14:foregroundMark x1="72500" y1="73582" x2="72500" y2="73582"/>
                        <a14:foregroundMark x1="97891" y1="56418" x2="97891" y2="56418"/>
                        <a14:foregroundMark x1="77578" y1="24030" x2="77578" y2="24030"/>
                        <a14:backgroundMark x1="10703" y1="27463" x2="1406" y2="2985"/>
                        <a14:backgroundMark x1="11797" y1="70149" x2="1719" y2="97015"/>
                      </a14:backgroundRemoval>
                    </a14:imgEffect>
                    <a14:imgEffect>
                      <a14:sharpenSoften amount="-100000"/>
                    </a14:imgEffect>
                    <a14:imgEffect>
                      <a14:colorTemperature colorTemp="6125"/>
                    </a14:imgEffect>
                    <a14:imgEffect>
                      <a14:brightnessContrast bright="-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7932">
            <a:off x="4958290" y="4704936"/>
            <a:ext cx="1548504" cy="81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62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5" name="Elipse 4"/>
          <p:cNvSpPr/>
          <p:nvPr/>
        </p:nvSpPr>
        <p:spPr bwMode="auto">
          <a:xfrm>
            <a:off x="2411760" y="2636913"/>
            <a:ext cx="1224136" cy="504056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Seta para a esquerda 5"/>
          <p:cNvSpPr/>
          <p:nvPr/>
        </p:nvSpPr>
        <p:spPr bwMode="auto">
          <a:xfrm>
            <a:off x="5724128" y="2956923"/>
            <a:ext cx="1296144" cy="432048"/>
          </a:xfrm>
          <a:prstGeom prst="leftArrow">
            <a:avLst/>
          </a:prstGeom>
          <a:solidFill>
            <a:srgbClr val="FF0000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5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11960" y="692696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4211960" y="692696"/>
            <a:ext cx="79208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/>
          <a:stretch/>
        </p:blipFill>
        <p:spPr bwMode="auto">
          <a:xfrm>
            <a:off x="-18472" y="0"/>
            <a:ext cx="91624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211960" y="422217"/>
            <a:ext cx="1214900" cy="472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403648" y="2924944"/>
            <a:ext cx="6192688" cy="3600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403648" y="4941168"/>
            <a:ext cx="6192688" cy="3600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979712" y="2492896"/>
            <a:ext cx="504056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547664" y="2677562"/>
            <a:ext cx="720080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19447" y="1689536"/>
            <a:ext cx="452947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                 ÓRGÃO/EMPRESA: XXXXX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624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475656" y="2564904"/>
            <a:ext cx="6192688" cy="72008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480979" y="3861048"/>
            <a:ext cx="6192688" cy="72008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07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11960" y="0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21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211960" y="620688"/>
            <a:ext cx="7200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6973862" y="3717032"/>
            <a:ext cx="1008112" cy="72008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97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868144" y="1412776"/>
            <a:ext cx="1152128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520808" y="1268760"/>
            <a:ext cx="1515688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3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ta para a esquerda 4"/>
          <p:cNvSpPr/>
          <p:nvPr/>
        </p:nvSpPr>
        <p:spPr>
          <a:xfrm rot="10800000">
            <a:off x="1691680" y="2353378"/>
            <a:ext cx="1325801" cy="571565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95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" y="1"/>
            <a:ext cx="9143999" cy="6857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 dirty="0"/>
              <a:t>Comunicado GP nº 04/2016 - Recepção e cadastramento de documentação no Processo Eletrônico</a:t>
            </a:r>
            <a:r>
              <a:rPr lang="pt-BR" b="1" dirty="0" smtClean="0"/>
              <a:t>.</a:t>
            </a:r>
          </a:p>
          <a:p>
            <a:endParaRPr lang="pt-BR" b="1" dirty="0"/>
          </a:p>
          <a:p>
            <a:r>
              <a:rPr lang="pt-BR" b="1" dirty="0" smtClean="0"/>
              <a:t>(...)</a:t>
            </a:r>
          </a:p>
          <a:p>
            <a:endParaRPr lang="pt-BR" b="1" dirty="0"/>
          </a:p>
          <a:p>
            <a:r>
              <a:rPr lang="pt-BR" dirty="0" smtClean="0"/>
              <a:t>c</a:t>
            </a:r>
            <a:r>
              <a:rPr lang="pt-BR" dirty="0"/>
              <a:t>) Os documentos apresentados em mídia digital deverão ser salvos em </a:t>
            </a:r>
            <a:r>
              <a:rPr lang="pt-BR" sz="2000" b="1" dirty="0">
                <a:solidFill>
                  <a:srgbClr val="C00000"/>
                </a:solidFill>
              </a:rPr>
              <a:t>arquivos individualizados</a:t>
            </a:r>
            <a:r>
              <a:rPr lang="pt-BR" dirty="0"/>
              <a:t>, separados </a:t>
            </a:r>
            <a:r>
              <a:rPr lang="pt-BR" sz="2000" b="1" dirty="0">
                <a:solidFill>
                  <a:srgbClr val="C00000"/>
                </a:solidFill>
              </a:rPr>
              <a:t>por tipo de documento</a:t>
            </a:r>
            <a:r>
              <a:rPr lang="pt-BR" dirty="0"/>
              <a:t>, </a:t>
            </a:r>
            <a:r>
              <a:rPr lang="pt-BR" sz="2000" b="1" dirty="0">
                <a:solidFill>
                  <a:srgbClr val="C00000"/>
                </a:solidFill>
              </a:rPr>
              <a:t>nomeados de acordo com seu conteúdo</a:t>
            </a:r>
            <a:r>
              <a:rPr lang="pt-BR" dirty="0"/>
              <a:t>, dispostos na </a:t>
            </a:r>
            <a:r>
              <a:rPr lang="pt-BR" sz="2000" b="1" dirty="0">
                <a:solidFill>
                  <a:srgbClr val="C00000"/>
                </a:solidFill>
              </a:rPr>
              <a:t>ordem cronológica dos eventos do processo </a:t>
            </a:r>
            <a:r>
              <a:rPr lang="pt-BR" dirty="0"/>
              <a:t>e </a:t>
            </a:r>
            <a:r>
              <a:rPr lang="pt-BR" sz="2000" b="1" u="sng" dirty="0">
                <a:solidFill>
                  <a:srgbClr val="0070C0"/>
                </a:solidFill>
              </a:rPr>
              <a:t>assinados digitalmente</a:t>
            </a:r>
            <a:r>
              <a:rPr lang="pt-BR" sz="2000" dirty="0">
                <a:solidFill>
                  <a:srgbClr val="C00000"/>
                </a:solidFill>
              </a:rPr>
              <a:t> (extensão “.p7s”)</a:t>
            </a:r>
            <a:r>
              <a:rPr lang="pt-BR" dirty="0"/>
              <a:t>;</a:t>
            </a:r>
          </a:p>
          <a:p>
            <a:r>
              <a:rPr lang="pt-BR" dirty="0"/>
              <a:t>d) Todo arquivo encaminhado em mídia digital, inclusive de plantas e projetos de engenharia e arquitetura, quando requisitado, deverá estar no formato “PDF” pesquisável, sem qualquer tipo de restrição de arquivo PDF e assinado digitalmente (extensão“.p7s”), </a:t>
            </a:r>
            <a:r>
              <a:rPr lang="pt-BR" sz="2000" b="1" dirty="0">
                <a:solidFill>
                  <a:srgbClr val="C00000"/>
                </a:solidFill>
              </a:rPr>
              <a:t>respeitando o </a:t>
            </a:r>
            <a:r>
              <a:rPr lang="pt-BR" sz="2000" b="1" u="sng" dirty="0">
                <a:solidFill>
                  <a:srgbClr val="0070C0"/>
                </a:solidFill>
              </a:rPr>
              <a:t>tamanho de, no máximo, 5MB (megabytes</a:t>
            </a: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pt-BR" dirty="0"/>
              <a:t>. Caso o arquivo ultrapasse este limite, deverá ser </a:t>
            </a:r>
            <a:r>
              <a:rPr lang="pt-BR" sz="2000" b="1" dirty="0">
                <a:solidFill>
                  <a:srgbClr val="C00000"/>
                </a:solidFill>
              </a:rPr>
              <a:t>dividido em tantos arquivos quantos forem necessários, com identificação </a:t>
            </a:r>
            <a:r>
              <a:rPr lang="pt-BR" sz="2000" b="1" dirty="0" smtClean="0">
                <a:solidFill>
                  <a:srgbClr val="C00000"/>
                </a:solidFill>
              </a:rPr>
              <a:t>sequencial</a:t>
            </a:r>
            <a:r>
              <a:rPr lang="pt-BR" dirty="0"/>
              <a:t>,</a:t>
            </a:r>
            <a:r>
              <a:rPr lang="pt-BR" dirty="0" smtClean="0"/>
              <a:t> como </a:t>
            </a:r>
            <a:r>
              <a:rPr lang="pt-BR" dirty="0"/>
              <a:t>por exemplo: peticao_parte_1 e peticao_parte_2 </a:t>
            </a:r>
            <a:r>
              <a:rPr lang="pt-BR" dirty="0" err="1"/>
              <a:t>etc</a:t>
            </a:r>
            <a:r>
              <a:rPr lang="pt-BR" dirty="0"/>
              <a:t>;</a:t>
            </a:r>
          </a:p>
          <a:p>
            <a:r>
              <a:rPr lang="pt-BR" dirty="0"/>
              <a:t>e) </a:t>
            </a:r>
            <a:r>
              <a:rPr lang="pt-BR" sz="2000" b="1" dirty="0">
                <a:solidFill>
                  <a:srgbClr val="C00000"/>
                </a:solidFill>
              </a:rPr>
              <a:t>O layout da página digitalizada deverá estar no formato retrato ou paisagem</a:t>
            </a:r>
            <a:r>
              <a:rPr lang="pt-BR" dirty="0"/>
              <a:t> para leitura, sem necessidade de utilização do recurso “girar visualização”;</a:t>
            </a:r>
          </a:p>
          <a:p>
            <a:r>
              <a:rPr lang="pt-BR" dirty="0"/>
              <a:t>f) A resolução de </a:t>
            </a:r>
            <a:r>
              <a:rPr lang="pt-BR" sz="2000" b="1" dirty="0">
                <a:solidFill>
                  <a:srgbClr val="C00000"/>
                </a:solidFill>
              </a:rPr>
              <a:t>digitalização deverá ser de 200dpi</a:t>
            </a:r>
            <a:r>
              <a:rPr lang="pt-BR" dirty="0"/>
              <a:t> podendo, em caráter excepcional ser ultrapassada até o limite de 300dpi, desde que devidamente justificada e comprovada sua necessidade;</a:t>
            </a:r>
          </a:p>
          <a:p>
            <a:r>
              <a:rPr lang="pt-BR" dirty="0"/>
              <a:t>g) A digitalização deverá ser feita </a:t>
            </a:r>
            <a:r>
              <a:rPr lang="pt-BR" sz="2000" b="1" dirty="0">
                <a:solidFill>
                  <a:srgbClr val="C00000"/>
                </a:solidFill>
              </a:rPr>
              <a:t>em preto e branco</a:t>
            </a:r>
            <a:r>
              <a:rPr lang="pt-BR" dirty="0"/>
              <a:t>, admitindo-se tons de cinza, nos casos em que sua visualização assim justifique; e</a:t>
            </a:r>
          </a:p>
          <a:p>
            <a:r>
              <a:rPr lang="pt-BR" dirty="0"/>
              <a:t>h) Os arquivos deverão estar </a:t>
            </a:r>
            <a:r>
              <a:rPr lang="pt-BR" sz="2000" b="1" dirty="0">
                <a:solidFill>
                  <a:srgbClr val="C00000"/>
                </a:solidFill>
              </a:rPr>
              <a:t>livres de vírus ou ameaças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647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94" y="0"/>
            <a:ext cx="9344414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868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141028" cy="1051560"/>
          </a:xfrm>
        </p:spPr>
        <p:txBody>
          <a:bodyPr/>
          <a:lstStyle/>
          <a:p>
            <a:r>
              <a:rPr lang="pt-BR" dirty="0" smtClean="0"/>
              <a:t>PRECEITOS CONSTITUCIONAIS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7544" y="1844824"/>
            <a:ext cx="8064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Artigo 33 - O controle externo, a cargo da </a:t>
            </a:r>
            <a:r>
              <a:rPr lang="pt-BR" dirty="0" err="1"/>
              <a:t>Assembléia</a:t>
            </a:r>
            <a:r>
              <a:rPr lang="pt-BR" dirty="0"/>
              <a:t> Legislativa, será exercido com auxílio do Tribunal de Contas do Estado, ao qual compete:</a:t>
            </a:r>
          </a:p>
          <a:p>
            <a:r>
              <a:rPr lang="pt-BR" dirty="0" smtClean="0"/>
              <a:t>(...)</a:t>
            </a:r>
            <a:endParaRPr lang="pt-BR" dirty="0"/>
          </a:p>
          <a:p>
            <a:r>
              <a:rPr lang="pt-BR" dirty="0"/>
              <a:t>II - julgar as contas dos administradores e demais responsáveis por dinheiros, bens e valores públicos da administração direta e autarquias, empresas públicas e sociedades de economia mista, incluídas as fundações instituídas ou mantidas pelo Poder Público estadual, e as contas daqueles que derem perda, extravio ou outra irregularidade de que resulte prejuízo ao erário</a:t>
            </a:r>
            <a:r>
              <a:rPr lang="pt-BR" dirty="0" smtClean="0"/>
              <a:t>;</a:t>
            </a:r>
            <a:endParaRPr lang="pt-BR" dirty="0"/>
          </a:p>
          <a:p>
            <a:r>
              <a:rPr lang="pt-BR" dirty="0"/>
              <a:t>III - apreciar, para fins de registro, a legalidade dos atos de admissão de pessoal, a qualquer título, na administração direta e autarquias, empresas públicas e empresas de economia mista, incluídas as fundações instituídas ou mantidas pelo Poder Público, excetuadas as nomeações para cargo de provimento em comissão, bem como a das concessões de aposentadorias, reformas e pensões, ressalvadas as melhorias posteriores que não alterem o fundamento legal do ato concessório</a:t>
            </a:r>
            <a:r>
              <a:rPr lang="pt-BR" dirty="0" smtClean="0"/>
              <a:t>;</a:t>
            </a:r>
          </a:p>
          <a:p>
            <a:r>
              <a:rPr lang="pt-BR" dirty="0" smtClean="0"/>
              <a:t>(vide Art. 71 e incisos da Constituição Federal)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27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5714"/>
            <a:ext cx="9144000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Certificação Digital</a:t>
            </a:r>
          </a:p>
          <a:p>
            <a:pPr algn="ctr"/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15" y="1700808"/>
            <a:ext cx="4275769" cy="229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ço Reservado para Conteúdo 3"/>
          <p:cNvSpPr txBox="1">
            <a:spLocks/>
          </p:cNvSpPr>
          <p:nvPr/>
        </p:nvSpPr>
        <p:spPr>
          <a:xfrm>
            <a:off x="-16506" y="4611231"/>
            <a:ext cx="9144000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>
                <a:solidFill>
                  <a:schemeClr val="tx1"/>
                </a:solidFill>
              </a:rPr>
              <a:t>É A TECNOLOGIA QUE ADOTA MECANISMOS DE SEGURANÇA, ATRAVÉS DE ALGORITMOS MATEMÁTICOS, CAPAZES DE GARANTIR AUTENCICIDADE, CONFIDENCIALIDADE E INTEGRIDADE ÀS INFORMAÇÕES ELETRÔNICAS.</a:t>
            </a:r>
            <a:endParaRPr lang="pt-B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0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141028" cy="1051560"/>
          </a:xfrm>
        </p:spPr>
        <p:txBody>
          <a:bodyPr/>
          <a:lstStyle/>
          <a:p>
            <a:r>
              <a:rPr lang="pt-BR" b="1" dirty="0"/>
              <a:t>Certificado digital</a:t>
            </a:r>
            <a:endParaRPr lang="pt-BR" dirty="0"/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1"/>
          </p:nvPr>
        </p:nvSpPr>
        <p:spPr>
          <a:xfrm>
            <a:off x="467544" y="1988840"/>
            <a:ext cx="8400121" cy="1458439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28644" tIns="0" rIns="228644" bIns="0" numCol="1" spcCol="1270" anchor="ctr" anchorCtr="0">
            <a:noAutofit/>
          </a:bodyPr>
          <a:lstStyle/>
          <a:p>
            <a:pPr marL="0" lvl="0" indent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2800" dirty="0">
                <a:solidFill>
                  <a:schemeClr val="tx1"/>
                </a:solidFill>
              </a:rPr>
              <a:t>É</a:t>
            </a:r>
            <a:r>
              <a:rPr lang="pt-BR" sz="2800" kern="1200" dirty="0" smtClean="0">
                <a:solidFill>
                  <a:schemeClr val="tx1"/>
                </a:solidFill>
              </a:rPr>
              <a:t> </a:t>
            </a:r>
            <a:r>
              <a:rPr lang="pt-BR" sz="2800" kern="1200" dirty="0">
                <a:solidFill>
                  <a:schemeClr val="tx1"/>
                </a:solidFill>
              </a:rPr>
              <a:t>o meio de  certificar assinaturas digitais, identificando e reconhecendo o seu titular e a sua correspondente chave pública. Mediante o uso da certificação digital, presume-se a </a:t>
            </a:r>
            <a:r>
              <a:rPr lang="pt-BR" sz="2800" u="sng" kern="1200" dirty="0">
                <a:solidFill>
                  <a:schemeClr val="tx1"/>
                </a:solidFill>
              </a:rPr>
              <a:t>autenticidade</a:t>
            </a:r>
            <a:r>
              <a:rPr lang="pt-BR" sz="2800" kern="1200" dirty="0">
                <a:solidFill>
                  <a:schemeClr val="tx1"/>
                </a:solidFill>
              </a:rPr>
              <a:t> e a </a:t>
            </a:r>
            <a:r>
              <a:rPr lang="pt-BR" sz="2800" u="sng" kern="1200" dirty="0">
                <a:solidFill>
                  <a:schemeClr val="tx1"/>
                </a:solidFill>
              </a:rPr>
              <a:t>integridade</a:t>
            </a:r>
            <a:r>
              <a:rPr lang="pt-BR" sz="2800" kern="1200" dirty="0">
                <a:solidFill>
                  <a:schemeClr val="tx1"/>
                </a:solidFill>
              </a:rPr>
              <a:t> do documento eletrônico.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E008FB10-32EE-4246-9B7B-912DD2AFD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77072"/>
            <a:ext cx="3744415" cy="2060809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  <a:reflection blurRad="6350" stA="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25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48343" y="1538513"/>
            <a:ext cx="8418286" cy="4992915"/>
          </a:xfrm>
          <a:prstGeom prst="rect">
            <a:avLst/>
          </a:prstGeom>
          <a:gradFill rotWithShape="1">
            <a:gsLst>
              <a:gs pos="0">
                <a:srgbClr val="FFFFFF">
                  <a:tint val="62000"/>
                  <a:satMod val="180000"/>
                </a:srgbClr>
              </a:gs>
              <a:gs pos="65000">
                <a:srgbClr val="FFFFFF">
                  <a:tint val="32000"/>
                  <a:satMod val="250000"/>
                </a:srgbClr>
              </a:gs>
              <a:gs pos="100000">
                <a:srgbClr val="FFFFFF">
                  <a:tint val="23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FFFFFF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ser única para cada documento, mesmo que seja o mesmo signatário;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alt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comprovar a autoria do documento eletrônico;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alt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possibilitar a verificação da integridade do documento, ou seja, sempre que houver qualquer alteração, o destinatário terá como percebê-la;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BR" alt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assegurar ao destinatário o “não repúdio” do documento eletrônico, uma vez que, a princípio, o emitente é a única pessoa que tem acesso à chave privada que gerou a assinatura. 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539552" y="404664"/>
            <a:ext cx="7141028" cy="1051560"/>
          </a:xfrm>
        </p:spPr>
        <p:txBody>
          <a:bodyPr/>
          <a:lstStyle/>
          <a:p>
            <a:r>
              <a:rPr lang="pt-BR" b="1" dirty="0" smtClean="0"/>
              <a:t>Características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956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8" t="67096" r="-224" b="7967"/>
          <a:stretch/>
        </p:blipFill>
        <p:spPr bwMode="auto">
          <a:xfrm>
            <a:off x="827584" y="1556792"/>
            <a:ext cx="6317432" cy="48965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308304" y="4509120"/>
            <a:ext cx="1835696" cy="19442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4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/>
              <a:t>DIVISÃO DE ARQUIVOS – </a:t>
            </a:r>
            <a:r>
              <a:rPr lang="pt-BR" sz="4000" dirty="0" err="1" smtClean="0"/>
              <a:t>PdfSam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r="50000"/>
          <a:stretch/>
        </p:blipFill>
        <p:spPr bwMode="auto">
          <a:xfrm>
            <a:off x="395536" y="1628800"/>
            <a:ext cx="835292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5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79512" y="260648"/>
            <a:ext cx="8547645" cy="6052140"/>
            <a:chOff x="776883" y="1559648"/>
            <a:chExt cx="7950274" cy="4748342"/>
          </a:xfrm>
        </p:grpSpPr>
        <p:sp>
          <p:nvSpPr>
            <p:cNvPr id="5" name="CaixaDeTexto 4"/>
            <p:cNvSpPr txBox="1"/>
            <p:nvPr/>
          </p:nvSpPr>
          <p:spPr>
            <a:xfrm>
              <a:off x="2195736" y="1559648"/>
              <a:ext cx="5112568" cy="8001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91414" tIns="45707" rIns="91414" bIns="45707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400" kern="0" dirty="0">
                <a:solidFill>
                  <a:sysClr val="windowText" lastClr="000000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kern="0" dirty="0">
                  <a:solidFill>
                    <a:sysClr val="windowText" lastClr="000000"/>
                  </a:solidFill>
                </a:rPr>
                <a:t>DELEGAÇÃO DE SERVIDOR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776883" y="2758337"/>
              <a:ext cx="7950274" cy="354965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400" b="1" dirty="0"/>
                <a:t>A DELEGAÇÃO NO SISTEMA E-TCESP SOMENTE </a:t>
              </a:r>
              <a:r>
                <a:rPr lang="pt-BR" sz="2400" b="1" dirty="0" smtClean="0"/>
                <a:t>PODERÁ </a:t>
              </a:r>
              <a:r>
                <a:rPr lang="pt-BR" sz="2400" b="1" dirty="0"/>
                <a:t>SER EFETUADA PELO PRÓPRIO ÓRGÃO/ENTIDADE COM O CERTIFICADO DIGITAL – e-CNPJ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400" b="1" dirty="0"/>
                <a:t>PERMITE ADICIONAR PESSOA(s) FÍSICA(s) (SERVIDOR(es) PÚBLICO(s)) – DELEGADO(s) -  CADASTRADO NO E-TCESP PARA PRATICAR ATOS OU ADMINISTRAR INTERESSES EM NOME DO JURISDICIONADO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400" b="1" dirty="0"/>
                <a:t>CADASTRO DO(s) SERVIDOR(es) COMO “PARTE” ATRAVÉS DA OPÇÃO &gt;&gt;”CADASTRO-PARTES (ON LINE)”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400" b="1" dirty="0"/>
                <a:t>ACESSO EXCLUSIVAMENTE VIA CERTIFICAÇÃO DIGITAL (e-CPF)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400" b="1" dirty="0"/>
                <a:t>DELEGAÇÃO COM VALIDADE DE 06 (SEIS) MESES PRORROGÁVEIS POR IGUAL PERÍODO</a:t>
              </a:r>
              <a:endParaRPr lang="pt-B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167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483565" y="332656"/>
            <a:ext cx="7950274" cy="5815017"/>
            <a:chOff x="751559" y="-231001"/>
            <a:chExt cx="7950274" cy="5815017"/>
          </a:xfrm>
        </p:grpSpPr>
        <p:sp>
          <p:nvSpPr>
            <p:cNvPr id="5" name="CaixaDeTexto 4"/>
            <p:cNvSpPr txBox="1"/>
            <p:nvPr/>
          </p:nvSpPr>
          <p:spPr>
            <a:xfrm>
              <a:off x="2031682" y="-231001"/>
              <a:ext cx="5040560" cy="8309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91414" tIns="45707" rIns="91414" bIns="45707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kern="0" dirty="0">
                  <a:solidFill>
                    <a:sysClr val="windowText" lastClr="000000"/>
                  </a:solidFill>
                </a:rPr>
                <a:t>HABILITAÇÃO DE PROCURADOR PADRÃO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751559" y="3645024"/>
              <a:ext cx="7950274" cy="19389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000" b="1" dirty="0"/>
                <a:t>SOMENTE PROCURADORES/ADVOGADOS REGULARMENTE CADASTRADOS NO SISTEMA E-TCESP PODERÃO SER HABILITADOS;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000" b="1" dirty="0"/>
                <a:t>EXCLUSÃO SOB A RESPONSABILIDADE DO ÓRGÃO/ENTIDADE RESPONSÁVEL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pt-BR" sz="2000" b="1" dirty="0"/>
                <a:t>RECOMENDÁVEL QUE SOMENTE PROCURADORES DO QUADRO FUNCIONAL SEJAM INSERIDOS SOB TAL CONDIÇÃO</a:t>
              </a:r>
              <a:endParaRPr lang="pt-BR" dirty="0"/>
            </a:p>
          </p:txBody>
        </p:sp>
        <p:pic>
          <p:nvPicPr>
            <p:cNvPr id="7" name="Picture 2" descr="http://www.iconshock.com/img_jpg/SUPERVISTA/jobs_icons/jpg/256/lawyer_ico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898" y="1281167"/>
              <a:ext cx="1800200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879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0" t="22431" r="42350" b="31416"/>
          <a:stretch/>
        </p:blipFill>
        <p:spPr bwMode="auto">
          <a:xfrm>
            <a:off x="3485297" y="1556792"/>
            <a:ext cx="3200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3815916" y="1916832"/>
            <a:ext cx="3960440" cy="369332"/>
            <a:chOff x="3923928" y="1916832"/>
            <a:chExt cx="3960440" cy="369332"/>
          </a:xfrm>
        </p:grpSpPr>
        <p:sp>
          <p:nvSpPr>
            <p:cNvPr id="4" name="Retângulo 3"/>
            <p:cNvSpPr/>
            <p:nvPr/>
          </p:nvSpPr>
          <p:spPr>
            <a:xfrm>
              <a:off x="3923928" y="1916832"/>
              <a:ext cx="1728192" cy="36004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6444208" y="1916832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PILOTO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3825786" y="2275001"/>
            <a:ext cx="2088232" cy="360040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795281" y="5444497"/>
            <a:ext cx="2088232" cy="360040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3795281" y="5804537"/>
            <a:ext cx="2429385" cy="360040"/>
          </a:xfrm>
          <a:prstGeom prst="rect">
            <a:avLst/>
          </a:prstGeom>
          <a:noFill/>
          <a:ln>
            <a:solidFill>
              <a:srgbClr val="0046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4139952" y="461624"/>
            <a:ext cx="945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31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Resultado de imagem para PROCESSOS ELETRÔNIC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44"/>
          <a:stretch/>
        </p:blipFill>
        <p:spPr bwMode="auto">
          <a:xfrm>
            <a:off x="2120437" y="2204864"/>
            <a:ext cx="483111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691680" y="502968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CADASTRAR PROCESSOS</a:t>
            </a:r>
            <a:endParaRPr lang="pt-BR" sz="4000" b="1" dirty="0"/>
          </a:p>
        </p:txBody>
      </p:sp>
      <p:sp>
        <p:nvSpPr>
          <p:cNvPr id="8" name="Trapezoide 7"/>
          <p:cNvSpPr/>
          <p:nvPr/>
        </p:nvSpPr>
        <p:spPr>
          <a:xfrm>
            <a:off x="3723295" y="2892092"/>
            <a:ext cx="538058" cy="608916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rapezoide 20"/>
          <p:cNvSpPr/>
          <p:nvPr/>
        </p:nvSpPr>
        <p:spPr>
          <a:xfrm>
            <a:off x="4716016" y="2879485"/>
            <a:ext cx="538058" cy="608916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75" y="3150658"/>
            <a:ext cx="502697" cy="2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43" y="3169861"/>
            <a:ext cx="502697" cy="25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/>
              <a:t>COMUNICADO GP Nº 04/2016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07504" y="1546469"/>
            <a:ext cx="8856984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t-BR" sz="2000" dirty="0"/>
              <a:t>arquivos individualizados, separados por tipo de documento, nomeados de acordo com seu conteúdo, dispostos na ordem cronológica dos eventos do processo e assinados digitalmente (extensão “.p7s”);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2000" dirty="0" smtClean="0"/>
              <a:t>deverá </a:t>
            </a:r>
            <a:r>
              <a:rPr lang="pt-BR" sz="2000" dirty="0"/>
              <a:t>estar no formato “PDF” pesquisável, sem qualquer tipo de restrição de arquivo PDF e assinado digitalmente (extensão“.p7s”), respeitando o tamanho de, no máximo, 5MB (megabytes). Caso o arquivo ultrapasse este limite, deverá ser dividido em tantos arquivos quantos forem necessários, com identificação sequencial, como por exemplo: peticao_parte_1 e peticao_parte_2 </a:t>
            </a:r>
            <a:r>
              <a:rPr lang="pt-BR" sz="2000" dirty="0" err="1"/>
              <a:t>etc</a:t>
            </a:r>
            <a:r>
              <a:rPr lang="pt-BR" sz="2000" dirty="0"/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2000" dirty="0" smtClean="0"/>
              <a:t>formato </a:t>
            </a:r>
            <a:r>
              <a:rPr lang="pt-BR" sz="2000" dirty="0"/>
              <a:t>retrato ou paisagem para leitura, sem necessidade de utilização do recurso “girar visualização”;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2000" dirty="0" smtClean="0"/>
              <a:t> resolução </a:t>
            </a:r>
            <a:r>
              <a:rPr lang="pt-BR" sz="2000" dirty="0"/>
              <a:t>de digitalização deverá ser de 200dpi podendo, em caráter excepcional ser ultrapassada até o limite de 300dpi, desde que devidamente justificada e comprovada sua necessidade;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2000" dirty="0" smtClean="0"/>
              <a:t>digitalização </a:t>
            </a:r>
            <a:r>
              <a:rPr lang="pt-BR" sz="2000" dirty="0"/>
              <a:t>deverá ser feita em preto e branco, admitindo-se tons de cinza, nos casos em que sua visualização assim justifique; 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2000" dirty="0" smtClean="0"/>
              <a:t>livres </a:t>
            </a:r>
            <a:r>
              <a:rPr lang="pt-BR" sz="2000" dirty="0"/>
              <a:t>de vírus ou ameaças.</a:t>
            </a:r>
          </a:p>
        </p:txBody>
      </p:sp>
    </p:spTree>
    <p:extLst>
      <p:ext uri="{BB962C8B-B14F-4D97-AF65-F5344CB8AC3E}">
        <p14:creationId xmlns:p14="http://schemas.microsoft.com/office/powerpoint/2010/main" val="14909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DA COMPETÊNCIA DO TRIBUNAL DE CONTAS – LEI COMPLEMENTAR Nº 709/93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7544" y="1556792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Artigo 2º - Ao Tribunal de Contas do Estado de São Paulo, nos termos da Constituição Estadual e na forma estabelecida nesta lei, compete</a:t>
            </a:r>
            <a:r>
              <a:rPr lang="pt-BR" dirty="0" smtClean="0"/>
              <a:t>:</a:t>
            </a:r>
          </a:p>
          <a:p>
            <a:r>
              <a:rPr lang="pt-BR" dirty="0" smtClean="0"/>
              <a:t>(...)</a:t>
            </a:r>
            <a:endParaRPr lang="pt-BR" dirty="0"/>
          </a:p>
          <a:p>
            <a:r>
              <a:rPr lang="pt-BR" dirty="0" smtClean="0"/>
              <a:t>III </a:t>
            </a:r>
            <a:r>
              <a:rPr lang="pt-BR" dirty="0"/>
              <a:t>- julgar, no âmbito do Estado e dos Municípios, as contas dos gestores e demais responsáveis por bens e valores públicos da administração direta e autarquias, empresas públicas e sociedades de economia mista, inclusive fundações instituídas ou mantidas pelo Poder Público, e as contas daqueles que derem causa a perda, extravio ou outra irregularidade de que resulte dano ao erário</a:t>
            </a:r>
            <a:r>
              <a:rPr lang="pt-BR" dirty="0" smtClean="0"/>
              <a:t>;</a:t>
            </a:r>
          </a:p>
          <a:p>
            <a:r>
              <a:rPr lang="pt-BR" dirty="0" smtClean="0"/>
              <a:t>(...)</a:t>
            </a:r>
            <a:endParaRPr lang="pt-BR" dirty="0"/>
          </a:p>
          <a:p>
            <a:r>
              <a:rPr lang="pt-BR" dirty="0" smtClean="0"/>
              <a:t>V </a:t>
            </a:r>
            <a:r>
              <a:rPr lang="pt-BR" dirty="0"/>
              <a:t>- apreciar, no âmbito do Estado e dos Municípios, para fins de registro, a legalidade dos atos de admissão de pessoal, a qualquer título, na administração direta e autarquias, empresas públicas, sociedades de economia mista e fundações instituídas ou mantidas pelo Poder Público, excetuadas as nomeações para cargo de provimento em comissão;</a:t>
            </a:r>
          </a:p>
          <a:p>
            <a:r>
              <a:rPr lang="pt-BR" dirty="0"/>
              <a:t>VI - apreciar, para fins de registro, a legalidade dos atos concessórios de aposentadoria, reforma ou pensão, ressalvada melhoria posterior que não altere o fundamento legal da concessão</a:t>
            </a:r>
            <a:r>
              <a:rPr lang="pt-BR" dirty="0" smtClean="0"/>
              <a:t>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98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141028" cy="105156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PROJETO      PILOTO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48404" y="2204864"/>
            <a:ext cx="8179419" cy="32316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endParaRPr lang="pt-BR" sz="1600" dirty="0">
              <a:latin typeface="Arial" charset="0"/>
              <a:cs typeface="Arial" charset="0"/>
            </a:endParaRPr>
          </a:p>
          <a:p>
            <a:pPr algn="just" eaLnBrk="1" hangingPunct="1">
              <a:defRPr/>
            </a:pPr>
            <a:endParaRPr lang="pt-BR" sz="1600" dirty="0">
              <a:latin typeface="Arial" charset="0"/>
              <a:cs typeface="Arial" charset="0"/>
            </a:endParaRPr>
          </a:p>
          <a:p>
            <a:pPr marL="714375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b="1" dirty="0" smtClean="0">
                <a:latin typeface="Arial" charset="0"/>
                <a:cs typeface="Arial" charset="0"/>
              </a:rPr>
              <a:t>Treinamento </a:t>
            </a:r>
            <a:r>
              <a:rPr lang="pt-BR" sz="2000" b="1" dirty="0">
                <a:latin typeface="Arial" charset="0"/>
                <a:cs typeface="Arial" charset="0"/>
              </a:rPr>
              <a:t>em ambiente de testes, via </a:t>
            </a:r>
            <a:r>
              <a:rPr lang="pt-BR" sz="2000" b="1" dirty="0" smtClean="0">
                <a:latin typeface="Arial" charset="0"/>
                <a:cs typeface="Arial" charset="0"/>
              </a:rPr>
              <a:t>WEB</a:t>
            </a:r>
          </a:p>
          <a:p>
            <a:pPr marL="714375" indent="-457200" algn="just">
              <a:buFont typeface="Arial" panose="020B0604020202020204" pitchFamily="34" charset="0"/>
              <a:buChar char="•"/>
              <a:defRPr/>
            </a:pPr>
            <a:endParaRPr lang="pt-BR" sz="2000" b="1" dirty="0" smtClean="0">
              <a:latin typeface="Arial" charset="0"/>
              <a:cs typeface="Arial" charset="0"/>
            </a:endParaRPr>
          </a:p>
          <a:p>
            <a:pPr marL="714375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b="1" dirty="0" smtClean="0">
                <a:latin typeface="Arial" charset="0"/>
                <a:cs typeface="Arial" charset="0"/>
              </a:rPr>
              <a:t>Aos </a:t>
            </a:r>
            <a:r>
              <a:rPr lang="pt-BR" sz="2000" b="1" dirty="0">
                <a:latin typeface="Arial" charset="0"/>
                <a:cs typeface="Arial" charset="0"/>
              </a:rPr>
              <a:t>participantes do PILOTO o TCE SP dará todo apoio e suporte </a:t>
            </a:r>
            <a:r>
              <a:rPr lang="pt-BR" sz="2000" b="1" dirty="0" smtClean="0">
                <a:latin typeface="Arial" charset="0"/>
                <a:cs typeface="Arial" charset="0"/>
              </a:rPr>
              <a:t>necessário</a:t>
            </a:r>
          </a:p>
          <a:p>
            <a:pPr marL="714375" indent="-457200" algn="just">
              <a:buFont typeface="Arial" panose="020B0604020202020204" pitchFamily="34" charset="0"/>
              <a:buChar char="•"/>
              <a:defRPr/>
            </a:pPr>
            <a:endParaRPr lang="pt-BR" sz="2000" b="1" dirty="0" smtClean="0">
              <a:latin typeface="Arial" charset="0"/>
              <a:cs typeface="Arial" charset="0"/>
            </a:endParaRPr>
          </a:p>
          <a:p>
            <a:pPr marL="714375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b="1" dirty="0" smtClean="0">
                <a:latin typeface="Arial" charset="0"/>
                <a:cs typeface="Arial" charset="0"/>
              </a:rPr>
              <a:t>Solicitação através do canal de atendimento do Centro de Gestão (Fale Conosco)</a:t>
            </a:r>
            <a:endParaRPr lang="pt-BR" sz="2000" b="1" dirty="0">
              <a:latin typeface="Arial" charset="0"/>
              <a:cs typeface="Arial" charset="0"/>
            </a:endParaRPr>
          </a:p>
          <a:p>
            <a:pPr marL="714375" indent="-457200" algn="just" eaLnBrk="1" hangingPunct="1">
              <a:buFont typeface="Arial" panose="020B0604020202020204" pitchFamily="34" charset="0"/>
              <a:buChar char="•"/>
              <a:defRPr/>
            </a:pPr>
            <a:endParaRPr lang="pt-BR" sz="1600" b="1" dirty="0">
              <a:latin typeface="Arial" charset="0"/>
              <a:cs typeface="Arial" charset="0"/>
            </a:endParaRPr>
          </a:p>
          <a:p>
            <a:pPr marL="542925" indent="-285750" algn="just" eaLnBrk="1" hangingPunct="1">
              <a:buFont typeface="Courier New" pitchFamily="49" charset="0"/>
              <a:buChar char="o"/>
              <a:defRPr/>
            </a:pPr>
            <a:endParaRPr lang="pt-BR" sz="16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7579" y="293464"/>
            <a:ext cx="7141028" cy="1051560"/>
          </a:xfrm>
        </p:spPr>
        <p:txBody>
          <a:bodyPr/>
          <a:lstStyle/>
          <a:p>
            <a:r>
              <a:rPr lang="pt-BR" dirty="0" smtClean="0"/>
              <a:t>Recursos</a:t>
            </a:r>
            <a:endParaRPr lang="pt-BR" dirty="0"/>
          </a:p>
        </p:txBody>
      </p:sp>
      <p:pic>
        <p:nvPicPr>
          <p:cNvPr id="6" name="Picture 2" descr="http://www.unieduque.com/fotocurso/ID0000000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1296144" cy="116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73617" y="1946628"/>
            <a:ext cx="85689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COMUNICADO GP nº 03/2013 </a:t>
            </a:r>
            <a:endParaRPr lang="pt-BR" sz="2000" b="1" dirty="0" smtClean="0"/>
          </a:p>
          <a:p>
            <a:pPr algn="ctr"/>
            <a:r>
              <a:rPr lang="pt-BR" sz="2000" dirty="0" smtClean="0"/>
              <a:t> </a:t>
            </a:r>
            <a:r>
              <a:rPr lang="pt-BR" dirty="0"/>
              <a:t>Publicado no DOE de </a:t>
            </a:r>
            <a:r>
              <a:rPr lang="pt-BR" dirty="0" smtClean="0"/>
              <a:t>18/09/2013</a:t>
            </a:r>
          </a:p>
          <a:p>
            <a:pPr algn="ctr"/>
            <a:endParaRPr lang="pt-BR" sz="2000" dirty="0"/>
          </a:p>
          <a:p>
            <a:pPr algn="just"/>
            <a:r>
              <a:rPr lang="pt-BR" sz="2000" dirty="0"/>
              <a:t>O Conselheiro ANTONIO ROQUE CITADINI, Presidente do TRIBUNAL DE CONTAS DO ESTADO DE SÃO PAULO, torna público que, </a:t>
            </a:r>
            <a:r>
              <a:rPr lang="pt-BR" sz="2000" b="1" u="sng" dirty="0"/>
              <a:t>a partir de 20/09/2013</a:t>
            </a:r>
            <a:r>
              <a:rPr lang="pt-BR" sz="2000" dirty="0"/>
              <a:t>, os recursos intentados contra decisões proferidas no âmbito do sistema </a:t>
            </a:r>
            <a:r>
              <a:rPr lang="pt-BR" sz="2000" dirty="0" err="1"/>
              <a:t>e-TCESP</a:t>
            </a:r>
            <a:r>
              <a:rPr lang="pt-BR" sz="2000" dirty="0"/>
              <a:t> serão </a:t>
            </a:r>
            <a:r>
              <a:rPr lang="pt-BR" sz="2000" b="1" u="sng" dirty="0"/>
              <a:t>cadastrados/autuados de forma autônoma </a:t>
            </a:r>
            <a:r>
              <a:rPr lang="pt-BR" sz="2000" dirty="0"/>
              <a:t>e, consequentemente, receberão </a:t>
            </a:r>
            <a:r>
              <a:rPr lang="pt-BR" sz="2000" b="1" u="sng" dirty="0"/>
              <a:t>número de protocolo específico</a:t>
            </a:r>
            <a:r>
              <a:rPr lang="pt-BR" sz="2000" dirty="0"/>
              <a:t>, passando a tramitar </a:t>
            </a:r>
            <a:r>
              <a:rPr lang="pt-BR" sz="2000" b="1" u="sng" dirty="0"/>
              <a:t>vinculados aos processos originários</a:t>
            </a:r>
            <a:r>
              <a:rPr lang="pt-BR" sz="2000" dirty="0"/>
              <a:t>.</a:t>
            </a:r>
          </a:p>
          <a:p>
            <a:pPr algn="just"/>
            <a:r>
              <a:rPr lang="pt-BR" sz="2000" dirty="0"/>
              <a:t>Para aqueles recorrentes que queiram utilizar o </a:t>
            </a:r>
            <a:r>
              <a:rPr lang="pt-BR" sz="2000" dirty="0" err="1"/>
              <a:t>peticionamento</a:t>
            </a:r>
            <a:r>
              <a:rPr lang="pt-BR" sz="2000" dirty="0"/>
              <a:t> via WEB, será necessário efetivar cadastramento prévio no site do sistema: pessoa física ou jurídica – mediante certificação digital (cadastro </a:t>
            </a:r>
            <a:r>
              <a:rPr lang="pt-BR" sz="2000" dirty="0" err="1"/>
              <a:t>on</a:t>
            </a:r>
            <a:r>
              <a:rPr lang="pt-BR" sz="2000" dirty="0"/>
              <a:t> </a:t>
            </a:r>
            <a:r>
              <a:rPr lang="pt-BR" sz="2000" dirty="0" err="1"/>
              <a:t>line</a:t>
            </a:r>
            <a:r>
              <a:rPr lang="pt-BR" sz="2000" dirty="0"/>
              <a:t>), advogados/procuradores (cadastro – advogados).</a:t>
            </a:r>
          </a:p>
          <a:p>
            <a:pPr algn="just"/>
            <a:r>
              <a:rPr lang="pt-BR" sz="2000" dirty="0"/>
              <a:t>Para o cadastramento das peças recursais no meio eletrônico será imprescindível a identificação prévia do processo que abriga a decisão recorrida.</a:t>
            </a:r>
          </a:p>
        </p:txBody>
      </p:sp>
    </p:spTree>
    <p:extLst>
      <p:ext uri="{BB962C8B-B14F-4D97-AF65-F5344CB8AC3E}">
        <p14:creationId xmlns:p14="http://schemas.microsoft.com/office/powerpoint/2010/main" val="3535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7" y="21616"/>
            <a:ext cx="9161935" cy="68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843808" y="2412475"/>
            <a:ext cx="18002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1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" y="0"/>
            <a:ext cx="91242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131840" y="1124744"/>
            <a:ext cx="14401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292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b="33292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067944" y="620688"/>
            <a:ext cx="1008112" cy="554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8" name="Seta para a esquerda 7"/>
          <p:cNvSpPr/>
          <p:nvPr/>
        </p:nvSpPr>
        <p:spPr>
          <a:xfrm>
            <a:off x="7452320" y="5373216"/>
            <a:ext cx="1152128" cy="792088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827584" y="2492896"/>
            <a:ext cx="4032448" cy="1440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3275856" y="0"/>
            <a:ext cx="5981700" cy="4505325"/>
            <a:chOff x="3162300" y="2376"/>
            <a:chExt cx="5981700" cy="450532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2300" y="2376"/>
              <a:ext cx="5981700" cy="4505325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4572000" y="897901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PDF PESQUISÁVEL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99915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b="92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211960" y="476672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47945" r="72638" b="20643"/>
          <a:stretch/>
        </p:blipFill>
        <p:spPr bwMode="auto">
          <a:xfrm>
            <a:off x="755576" y="2996952"/>
            <a:ext cx="2232248" cy="311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60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211960" y="404664"/>
            <a:ext cx="72008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635896" y="2708920"/>
            <a:ext cx="1872208" cy="5760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2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CONTATOS:</a:t>
            </a:r>
            <a:endParaRPr lang="pt-BR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custGeom>
            <a:avLst/>
            <a:gdLst>
              <a:gd name="connsiteX0" fmla="*/ 0 w 2034346"/>
              <a:gd name="connsiteY0" fmla="*/ 0 h 1299975"/>
              <a:gd name="connsiteX1" fmla="*/ 2034346 w 2034346"/>
              <a:gd name="connsiteY1" fmla="*/ 0 h 1299975"/>
              <a:gd name="connsiteX2" fmla="*/ 2034346 w 2034346"/>
              <a:gd name="connsiteY2" fmla="*/ 1299975 h 1299975"/>
              <a:gd name="connsiteX3" fmla="*/ 0 w 2034346"/>
              <a:gd name="connsiteY3" fmla="*/ 1299975 h 1299975"/>
              <a:gd name="connsiteX4" fmla="*/ 0 w 2034346"/>
              <a:gd name="connsiteY4" fmla="*/ 0 h 129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4346" h="1299975">
                <a:moveTo>
                  <a:pt x="0" y="0"/>
                </a:moveTo>
                <a:lnTo>
                  <a:pt x="2034346" y="0"/>
                </a:lnTo>
                <a:lnTo>
                  <a:pt x="2034346" y="1299975"/>
                </a:lnTo>
                <a:lnTo>
                  <a:pt x="0" y="12999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7780" tIns="17780" rIns="17780" bIns="17780" spcCol="1270" anchor="ctr"/>
          <a:lstStyle/>
          <a:p>
            <a:pPr marL="361950" algn="just" defTabSz="622300" eaLnBrk="1" hangingPunct="1">
              <a:lnSpc>
                <a:spcPct val="90000"/>
              </a:lnSpc>
              <a:spcAft>
                <a:spcPct val="10000"/>
              </a:spcAft>
              <a:defRPr/>
            </a:pPr>
            <a:r>
              <a:rPr lang="pt-BR" sz="2400" dirty="0" smtClean="0"/>
              <a:t>Sistema </a:t>
            </a:r>
            <a:r>
              <a:rPr lang="pt-BR" sz="2400" dirty="0"/>
              <a:t>de Atendimento do e-TCESP (Fale Conosco)</a:t>
            </a:r>
          </a:p>
          <a:p>
            <a:pPr marL="277749" indent="0" algn="just" defTabSz="622300" eaLnBrk="1" hangingPunct="1">
              <a:lnSpc>
                <a:spcPct val="90000"/>
              </a:lnSpc>
              <a:spcAft>
                <a:spcPct val="10000"/>
              </a:spcAft>
              <a:buNone/>
              <a:defRPr/>
            </a:pPr>
            <a:r>
              <a:rPr lang="pt-BR" sz="2400" b="1" dirty="0">
                <a:hlinkClick r:id="rId2"/>
              </a:rPr>
              <a:t>http://</a:t>
            </a:r>
            <a:r>
              <a:rPr lang="pt-BR" sz="2400" b="1" dirty="0" smtClean="0">
                <a:hlinkClick r:id="rId2"/>
              </a:rPr>
              <a:t>atendimento.tce.sp.gov.br</a:t>
            </a:r>
            <a:endParaRPr lang="pt-BR" sz="2400" b="1" dirty="0" smtClean="0"/>
          </a:p>
          <a:p>
            <a:pPr marL="277749" indent="0" algn="just" defTabSz="622300" eaLnBrk="1" hangingPunct="1">
              <a:lnSpc>
                <a:spcPct val="90000"/>
              </a:lnSpc>
              <a:spcAft>
                <a:spcPct val="10000"/>
              </a:spcAft>
              <a:buNone/>
              <a:defRPr/>
            </a:pPr>
            <a:endParaRPr lang="pt-BR" sz="2400" b="1" dirty="0"/>
          </a:p>
          <a:p>
            <a:pPr marL="277749" indent="0" algn="just" defTabSz="622300" eaLnBrk="1" hangingPunct="1">
              <a:lnSpc>
                <a:spcPct val="90000"/>
              </a:lnSpc>
              <a:spcAft>
                <a:spcPct val="10000"/>
              </a:spcAft>
              <a:buNone/>
              <a:defRPr/>
            </a:pPr>
            <a:endParaRPr lang="pt-BR" sz="2400" b="1" dirty="0"/>
          </a:p>
          <a:p>
            <a:pPr marL="542925" algn="just" defTabSz="622300" eaLnBrk="1" hangingPunct="1">
              <a:lnSpc>
                <a:spcPct val="90000"/>
              </a:lnSpc>
              <a:spcAft>
                <a:spcPct val="10000"/>
              </a:spcAft>
              <a:defRPr/>
            </a:pPr>
            <a:endParaRPr lang="pt-BR" sz="1000" dirty="0"/>
          </a:p>
          <a:p>
            <a:pPr marL="361950" algn="just" defTabSz="622300" eaLnBrk="1" hangingPunct="1">
              <a:lnSpc>
                <a:spcPct val="90000"/>
              </a:lnSpc>
              <a:spcAft>
                <a:spcPct val="10000"/>
              </a:spcAft>
              <a:defRPr/>
            </a:pPr>
            <a:r>
              <a:rPr lang="pt-BR" sz="2400" b="1" dirty="0"/>
              <a:t>Centro de Gestão do e-TCESP</a:t>
            </a:r>
          </a:p>
          <a:p>
            <a:pPr marL="380238" lvl="1" indent="0" defTabSz="622300">
              <a:lnSpc>
                <a:spcPct val="90000"/>
              </a:lnSpc>
              <a:spcAft>
                <a:spcPct val="10000"/>
              </a:spcAft>
              <a:buNone/>
              <a:defRPr/>
            </a:pPr>
            <a:r>
              <a:rPr lang="pt-BR" sz="2000" dirty="0"/>
              <a:t>Sandra Maia de Souza, </a:t>
            </a:r>
            <a:endParaRPr lang="pt-BR" sz="2000" dirty="0" smtClean="0"/>
          </a:p>
          <a:p>
            <a:pPr marL="380238" lvl="1" indent="0" defTabSz="622300">
              <a:lnSpc>
                <a:spcPct val="90000"/>
              </a:lnSpc>
              <a:spcAft>
                <a:spcPct val="10000"/>
              </a:spcAft>
              <a:buNone/>
              <a:defRPr/>
            </a:pPr>
            <a:r>
              <a:rPr lang="pt-BR" sz="2000" dirty="0"/>
              <a:t>Roberto Akio </a:t>
            </a:r>
            <a:r>
              <a:rPr lang="pt-BR" sz="2000" dirty="0" smtClean="0"/>
              <a:t>Osato e</a:t>
            </a:r>
            <a:endParaRPr lang="pt-BR" sz="2000" dirty="0"/>
          </a:p>
          <a:p>
            <a:pPr marL="380238" lvl="1" indent="0" defTabSz="622300">
              <a:lnSpc>
                <a:spcPct val="90000"/>
              </a:lnSpc>
              <a:spcAft>
                <a:spcPct val="10000"/>
              </a:spcAft>
              <a:buNone/>
              <a:defRPr/>
            </a:pPr>
            <a:r>
              <a:rPr lang="pt-BR" sz="2000" dirty="0" smtClean="0"/>
              <a:t>Eliane Cristina Francisco  </a:t>
            </a:r>
            <a:endParaRPr lang="pt-BR" sz="2000" dirty="0"/>
          </a:p>
          <a:p>
            <a:pPr marL="380238" lvl="1" indent="0" defTabSz="622300">
              <a:lnSpc>
                <a:spcPct val="90000"/>
              </a:lnSpc>
              <a:spcAft>
                <a:spcPct val="10000"/>
              </a:spcAft>
              <a:buNone/>
              <a:defRPr/>
            </a:pPr>
            <a:r>
              <a:rPr lang="pt-BR" sz="2000" dirty="0" smtClean="0"/>
              <a:t>Fones</a:t>
            </a:r>
            <a:r>
              <a:rPr lang="pt-BR" sz="2000" dirty="0"/>
              <a:t>: (11) 3292-4310 e </a:t>
            </a:r>
            <a:r>
              <a:rPr lang="pt-BR" sz="2000" dirty="0" smtClean="0"/>
              <a:t>3292-4330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3654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DA COMPETÊNCIA DO TRIBUNAL DE CONTAS</a:t>
            </a:r>
            <a:endParaRPr lang="pt-BR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67544" y="1556792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Continuação</a:t>
            </a:r>
            <a:endParaRPr lang="pt-BR" dirty="0"/>
          </a:p>
          <a:p>
            <a:r>
              <a:rPr lang="pt-BR" dirty="0" smtClean="0"/>
              <a:t>(...)</a:t>
            </a:r>
          </a:p>
          <a:p>
            <a:endParaRPr lang="pt-BR" dirty="0"/>
          </a:p>
          <a:p>
            <a:r>
              <a:rPr lang="pt-BR" dirty="0" smtClean="0"/>
              <a:t>XII </a:t>
            </a:r>
            <a:r>
              <a:rPr lang="pt-BR" dirty="0"/>
              <a:t>- aplicar aos responsáveis, em caso de ilegalidade de despesa ou irregularidade de contas, as sanções previstas em lei</a:t>
            </a:r>
            <a:r>
              <a:rPr lang="pt-BR" dirty="0" smtClean="0"/>
              <a:t>;</a:t>
            </a:r>
          </a:p>
          <a:p>
            <a:endParaRPr lang="pt-BR" dirty="0"/>
          </a:p>
          <a:p>
            <a:r>
              <a:rPr lang="pt-BR" dirty="0"/>
              <a:t>XIII - assinar prazo para que o órgão ou entidade adote as providências necessárias ao exato cumprimento da lei, se verificada a ilegalidade</a:t>
            </a:r>
            <a:r>
              <a:rPr lang="pt-BR" dirty="0" smtClean="0"/>
              <a:t>;</a:t>
            </a:r>
          </a:p>
          <a:p>
            <a:endParaRPr lang="pt-BR" dirty="0"/>
          </a:p>
          <a:p>
            <a:r>
              <a:rPr lang="pt-BR" dirty="0" smtClean="0"/>
              <a:t>XXII </a:t>
            </a:r>
            <a:r>
              <a:rPr lang="pt-BR" dirty="0"/>
              <a:t>- decidir os recursos interpostos contra as suas decisões e os pedidos de revisão e rescisão</a:t>
            </a:r>
            <a:r>
              <a:rPr lang="pt-BR" dirty="0" smtClean="0"/>
              <a:t>;</a:t>
            </a:r>
          </a:p>
          <a:p>
            <a:endParaRPr lang="pt-BR" dirty="0" smtClean="0"/>
          </a:p>
          <a:p>
            <a:r>
              <a:rPr lang="pt-BR" dirty="0"/>
              <a:t>XXIII </a:t>
            </a:r>
            <a:r>
              <a:rPr lang="pt-BR" b="1" dirty="0"/>
              <a:t>- expedir atos e instruções normativas, sobre matéria de suas atribuições e sobre a organização de processos que lhe devam ser submetidos, obrigando a seu cumprimento, sob pena de responsabilidade</a:t>
            </a:r>
            <a:r>
              <a:rPr lang="pt-BR" b="1" dirty="0" smtClean="0"/>
              <a:t>;</a:t>
            </a:r>
          </a:p>
          <a:p>
            <a:endParaRPr lang="pt-BR" dirty="0"/>
          </a:p>
          <a:p>
            <a:r>
              <a:rPr lang="pt-BR" dirty="0" smtClean="0"/>
              <a:t>XXIX </a:t>
            </a:r>
            <a:r>
              <a:rPr lang="pt-BR" dirty="0"/>
              <a:t>- aplicar aos ordenadores de despesa, aos gestores e aos responsáveis por bens e valores públicos as multas e demais sanções previstas nesta lei.</a:t>
            </a:r>
          </a:p>
        </p:txBody>
      </p:sp>
    </p:spTree>
    <p:extLst>
      <p:ext uri="{BB962C8B-B14F-4D97-AF65-F5344CB8AC3E}">
        <p14:creationId xmlns:p14="http://schemas.microsoft.com/office/powerpoint/2010/main" val="303268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b="1" dirty="0" smtClean="0"/>
              <a:t>INSTRUÇÕES 02/2016 </a:t>
            </a:r>
            <a:r>
              <a:rPr lang="pt-BR" sz="2000" b="1" dirty="0" smtClean="0"/>
              <a:t>(DOE DE 01/12/2017)</a:t>
            </a:r>
            <a:endParaRPr lang="pt-BR" sz="32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1916832"/>
            <a:ext cx="8064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Art. 1º - </a:t>
            </a:r>
            <a:r>
              <a:rPr lang="pt-BR" b="1" dirty="0"/>
              <a:t>Subordinam-se a estas Instruções, de acordo com suas especificidades</a:t>
            </a:r>
            <a:r>
              <a:rPr lang="pt-BR" dirty="0"/>
              <a:t>, e, no que couber, os seguintes Órgãos e Entidades Públicas dos Poderes Executivo, Legislativo e Judiciário, das esferas Estadual e Municipal:</a:t>
            </a:r>
          </a:p>
          <a:p>
            <a:r>
              <a:rPr lang="pt-BR" dirty="0"/>
              <a:t>O PODER EXECUTIVO ESTADUAL; AS UNIDADES GESTORAS DOS ÓRGÃOS DO PODER EXECUTIVO; AS AUTARQUIAS; AS FUNDAÇÕES; A ENTIDADE DE PREVIDÊNCIA ESTADUAL; AS ENTIDADES FECHADAS DE PREVIDÊNCIA PRIVADA; AS SOCIEDADES DE ECONOMIA MISTA E SUAS SUBSIDIÁRIAS; AS EMPRESAS PÚBLICAS; O PODER LEGISLATIVO; A UNIDADE GESTORA DO PODER LEGISLATIVO, INCLUSIVE DO TRIBUNAL DE CONTAS DO ESTADO DE SÃO PAULO; O PODER JUDICIÁRIO E O MINISTÉRIO PÚBLICO DO ESTADO DE SÃO PAULO; AS UNIDADES GESTORAS E OS ÓRGÃOS DO PODER JUDICIÁRIO; AS PREFEITURAS; AS CÂMARAS; AS AUTARQUIAS MUNICIPAIS; AS FUNDAÇÕES MUNICIPAIS; AS ENTIDADES DE PREVIDÊNCIA MUNICIPAL; AS SOCIEDADES DE ECONOMIA MISTA E AS EMPRESAS PÚBLICAS MUNICIPAIS; OS CONSÓRCIOS INTERMUNICIPAIS E OS CONSÓRCIOS PÚBLICOS (LEI FEDERAL Nº 11.107, DE 06 DE ABRIL DE 2005).</a:t>
            </a:r>
          </a:p>
        </p:txBody>
      </p:sp>
    </p:spTree>
    <p:extLst>
      <p:ext uri="{BB962C8B-B14F-4D97-AF65-F5344CB8AC3E}">
        <p14:creationId xmlns:p14="http://schemas.microsoft.com/office/powerpoint/2010/main" val="20859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9916" y="260648"/>
            <a:ext cx="7141028" cy="1051560"/>
          </a:xfrm>
        </p:spPr>
        <p:txBody>
          <a:bodyPr>
            <a:noAutofit/>
          </a:bodyPr>
          <a:lstStyle/>
          <a:p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INSTRUÇÕES </a:t>
            </a:r>
            <a:r>
              <a:rPr lang="pt-BR" sz="2800" b="1" dirty="0"/>
              <a:t>02/2016 (DOE DE 01/12/2017)</a:t>
            </a:r>
            <a:br>
              <a:rPr lang="pt-BR" sz="2800" b="1" dirty="0"/>
            </a:b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39552" y="1556792"/>
            <a:ext cx="8064896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LIVRO </a:t>
            </a:r>
            <a:r>
              <a:rPr lang="pt-BR" sz="2000" b="1" dirty="0"/>
              <a:t>II - DAS PRESTAÇÕES DE CONTAS E GESTÃO </a:t>
            </a:r>
            <a:r>
              <a:rPr lang="pt-BR" sz="2000" b="1" dirty="0" smtClean="0"/>
              <a:t>FISCAL</a:t>
            </a:r>
          </a:p>
          <a:p>
            <a:pPr algn="ctr"/>
            <a:endParaRPr lang="pt-BR" dirty="0"/>
          </a:p>
          <a:p>
            <a:pPr marL="285750" indent="-285750">
              <a:buFont typeface="Wingdings" pitchFamily="2" charset="2"/>
              <a:buChar char="Ø"/>
            </a:pPr>
            <a:r>
              <a:rPr lang="pt-BR" dirty="0"/>
              <a:t>CAPÍTULO II - DAS CONTAS DOS DEMAIS ÓRGÃOS E ENTIDADES ESTADUAIS </a:t>
            </a:r>
          </a:p>
          <a:p>
            <a:r>
              <a:rPr lang="pt-BR" dirty="0"/>
              <a:t>     </a:t>
            </a:r>
            <a:r>
              <a:rPr lang="pt-BR" sz="1600" dirty="0"/>
              <a:t>SEÇÃO I - DAS UNIDADES GESTORAS DOS ÓRGÃOS DO PODER EXECUTIVO (Art.19, </a:t>
            </a:r>
            <a:r>
              <a:rPr lang="pt-BR" sz="1600" dirty="0" smtClean="0"/>
              <a:t>§ </a:t>
            </a:r>
            <a:r>
              <a:rPr lang="pt-BR" sz="1600" dirty="0"/>
              <a:t>Único</a:t>
            </a:r>
            <a:r>
              <a:rPr lang="pt-BR" sz="1600" dirty="0" smtClean="0"/>
              <a:t>)</a:t>
            </a:r>
          </a:p>
          <a:p>
            <a:endParaRPr lang="pt-B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pt-BR" dirty="0"/>
              <a:t>CAPÍTULO III - DOS ADIANTAMENTOS (Art. 28 e seguintes)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39552" y="3501008"/>
            <a:ext cx="8064896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LIVRO IV – DOS ATOS DE </a:t>
            </a:r>
            <a:r>
              <a:rPr lang="pt-BR" sz="2000" b="1" dirty="0" smtClean="0"/>
              <a:t>PESSOAL</a:t>
            </a:r>
          </a:p>
          <a:p>
            <a:pPr algn="ctr"/>
            <a:endParaRPr lang="pt-BR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pt-BR" dirty="0"/>
              <a:t>TÍTULO I - DOS ATOS DE ADMISSÃO DE PESSOAL (Art. 52 e seguintes)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t-BR" dirty="0"/>
              <a:t>TÍTULO III – DOS ATOS DE REFORMA OU TRANSFERÊNCIA PARA RESERVA </a:t>
            </a:r>
            <a:r>
              <a:rPr lang="pt-BR" sz="1600" dirty="0"/>
              <a:t>(Art. 62 e seguintes</a:t>
            </a:r>
            <a:r>
              <a:rPr lang="pt-BR" sz="1600" dirty="0" smtClean="0"/>
              <a:t>)</a:t>
            </a:r>
            <a:endParaRPr lang="pt-BR" dirty="0"/>
          </a:p>
        </p:txBody>
      </p:sp>
      <p:sp>
        <p:nvSpPr>
          <p:cNvPr id="8" name="Espaço Reservado para Conteúdo 3"/>
          <p:cNvSpPr txBox="1">
            <a:spLocks noGrp="1"/>
          </p:cNvSpPr>
          <p:nvPr>
            <p:ph idx="1"/>
          </p:nvPr>
        </p:nvSpPr>
        <p:spPr>
          <a:xfrm>
            <a:off x="539552" y="5229200"/>
            <a:ext cx="8064896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2000" b="1" dirty="0"/>
              <a:t>LIVRO V – DAS LICITAÇÕES E CONTRATOS </a:t>
            </a:r>
            <a:endParaRPr lang="pt-BR" sz="2000" b="1" dirty="0" smtClean="0"/>
          </a:p>
          <a:p>
            <a:pPr algn="ctr"/>
            <a:endParaRPr lang="pt-BR" sz="20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/>
              <a:t>TÍTULO I - DOS CONTRATOS </a:t>
            </a:r>
            <a:r>
              <a:rPr lang="pt-BR" sz="1100" dirty="0"/>
              <a:t>(Art. 76 e seguintes)</a:t>
            </a:r>
          </a:p>
        </p:txBody>
      </p:sp>
    </p:spTree>
    <p:extLst>
      <p:ext uri="{BB962C8B-B14F-4D97-AF65-F5344CB8AC3E}">
        <p14:creationId xmlns:p14="http://schemas.microsoft.com/office/powerpoint/2010/main" val="42389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9916" y="260648"/>
            <a:ext cx="7141028" cy="1051560"/>
          </a:xfrm>
        </p:spPr>
        <p:txBody>
          <a:bodyPr>
            <a:noAutofit/>
          </a:bodyPr>
          <a:lstStyle/>
          <a:p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INSTRUÇÕES </a:t>
            </a:r>
            <a:r>
              <a:rPr lang="pt-BR" sz="2800" b="1" dirty="0"/>
              <a:t>02/2016 (DOE DE 01/12/2017)</a:t>
            </a:r>
            <a:br>
              <a:rPr lang="pt-BR" sz="2800" b="1" dirty="0"/>
            </a:br>
            <a:endParaRPr lang="pt-BR" b="1" dirty="0"/>
          </a:p>
        </p:txBody>
      </p:sp>
      <p:sp>
        <p:nvSpPr>
          <p:cNvPr id="6" name="Espaço Reservado para Conteúdo 3"/>
          <p:cNvSpPr txBox="1">
            <a:spLocks/>
          </p:cNvSpPr>
          <p:nvPr/>
        </p:nvSpPr>
        <p:spPr>
          <a:xfrm>
            <a:off x="395536" y="1628799"/>
            <a:ext cx="8418286" cy="495520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 smtClean="0"/>
              <a:t>LIVRO VI – DOS REPASSES PÚBLICOS</a:t>
            </a:r>
          </a:p>
          <a:p>
            <a:pPr marL="0" indent="0" algn="ctr">
              <a:buNone/>
            </a:pPr>
            <a:r>
              <a:rPr lang="pt-BR" sz="2000" b="1" dirty="0" smtClean="0"/>
              <a:t>TÍTULO II – ÁREA ESTADUAL </a:t>
            </a:r>
          </a:p>
          <a:p>
            <a:pPr marL="0" indent="0" algn="ctr">
              <a:buNone/>
            </a:pPr>
            <a:endParaRPr lang="pt-BR" sz="20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/>
              <a:t>CAPÍTULO I – DOS REPASSES AO PRIMEIRO </a:t>
            </a:r>
            <a:r>
              <a:rPr lang="pt-BR" sz="2000" dirty="0" smtClean="0"/>
              <a:t>SETOR</a:t>
            </a:r>
          </a:p>
          <a:p>
            <a:pPr marL="0" indent="0">
              <a:buNone/>
            </a:pPr>
            <a:r>
              <a:rPr lang="pt-BR" sz="2000" dirty="0" smtClean="0"/>
              <a:t>      Seção I – Dos Repasses a Órgãos Públicos </a:t>
            </a:r>
            <a:r>
              <a:rPr lang="pt-BR" sz="1100" dirty="0" smtClean="0"/>
              <a:t>(Art. 102)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 Seção II – Dos Repasses Precedidos de Ajuste </a:t>
            </a:r>
            <a:r>
              <a:rPr lang="pt-BR" sz="1100" dirty="0" smtClean="0"/>
              <a:t>(Art. 103 e seguintes)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 Seção III – Dos Repasses Não Precedidos de Ajuste </a:t>
            </a:r>
            <a:r>
              <a:rPr lang="pt-BR" sz="1100" dirty="0" smtClean="0"/>
              <a:t>(art. 110 e seguintes)</a:t>
            </a:r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CAPÍTULO II – DOS REPASSES AO TERCEIRO SETOR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 Seção I – Entidades da Sociedade Civil </a:t>
            </a:r>
            <a:r>
              <a:rPr lang="pt-BR" sz="1100" dirty="0" smtClean="0"/>
              <a:t>(art. 114)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 Seção II – Dos Contratos de Gestão </a:t>
            </a:r>
            <a:r>
              <a:rPr lang="pt-BR" sz="1100" dirty="0" smtClean="0"/>
              <a:t>(art. 115 e seguintes)</a:t>
            </a:r>
            <a:r>
              <a:rPr lang="pt-BR" sz="2000" dirty="0"/>
              <a:t>	</a:t>
            </a:r>
            <a:endParaRPr lang="pt-BR" sz="2000" dirty="0" smtClean="0"/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 Seção III – Dos Termos de Parceria </a:t>
            </a:r>
            <a:r>
              <a:rPr lang="pt-BR" sz="1100" dirty="0" smtClean="0"/>
              <a:t>(art. 122 e seguintes)    </a:t>
            </a:r>
            <a:endParaRPr lang="pt-BR" sz="2000" dirty="0" smtClean="0"/>
          </a:p>
          <a:p>
            <a:pPr marL="0" indent="0">
              <a:buNone/>
            </a:pPr>
            <a:r>
              <a:rPr lang="pt-BR" sz="2000" dirty="0" smtClean="0"/>
              <a:t>       Seção IV – Dos Termos de Colaboração e de Fomento </a:t>
            </a:r>
            <a:r>
              <a:rPr lang="pt-BR" sz="1100" dirty="0" smtClean="0"/>
              <a:t>(art. 129 e seguintes)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 Seção V – Dos Convênios </a:t>
            </a:r>
            <a:r>
              <a:rPr lang="pt-BR" sz="1100" dirty="0" smtClean="0"/>
              <a:t>(art. 137 e seguintes)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4979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09916" y="260648"/>
            <a:ext cx="7141028" cy="1051560"/>
          </a:xfrm>
        </p:spPr>
        <p:txBody>
          <a:bodyPr>
            <a:noAutofit/>
          </a:bodyPr>
          <a:lstStyle/>
          <a:p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INSTRUÇÕES </a:t>
            </a:r>
            <a:r>
              <a:rPr lang="pt-BR" sz="2800" b="1" dirty="0"/>
              <a:t>02/2016 (DOE DE 01/12/2017)</a:t>
            </a:r>
            <a:br>
              <a:rPr lang="pt-BR" sz="2800" b="1" dirty="0"/>
            </a:br>
            <a:endParaRPr lang="pt-BR" b="1" dirty="0"/>
          </a:p>
        </p:txBody>
      </p:sp>
      <p:sp>
        <p:nvSpPr>
          <p:cNvPr id="5" name="Espaço Reservado para Conteúdo 3"/>
          <p:cNvSpPr txBox="1">
            <a:spLocks/>
          </p:cNvSpPr>
          <p:nvPr/>
        </p:nvSpPr>
        <p:spPr>
          <a:xfrm>
            <a:off x="395536" y="1628799"/>
            <a:ext cx="8418286" cy="458587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 smtClean="0"/>
              <a:t>LIVRO VI – DOS REPASSES PÚBLICOS</a:t>
            </a:r>
          </a:p>
          <a:p>
            <a:pPr marL="0" indent="0" algn="ctr">
              <a:buNone/>
            </a:pPr>
            <a:r>
              <a:rPr lang="pt-BR" sz="2000" b="1" dirty="0" smtClean="0"/>
              <a:t>TÍTULO III – ÁREA MUNICIPAL (</a:t>
            </a:r>
            <a:r>
              <a:rPr lang="pt-BR" sz="2000" dirty="0" smtClean="0"/>
              <a:t>AUDESP</a:t>
            </a:r>
            <a:r>
              <a:rPr lang="pt-BR" sz="2000" b="1" dirty="0" smtClean="0"/>
              <a:t>/SISRTS)</a:t>
            </a:r>
          </a:p>
          <a:p>
            <a:pPr marL="0" indent="0" algn="ctr">
              <a:buNone/>
            </a:pPr>
            <a:endParaRPr lang="pt-BR" sz="20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pt-BR" sz="2000" dirty="0"/>
              <a:t>CAPÍTULO I – DOS REPASSES AO TERCEIRO SETOR</a:t>
            </a:r>
            <a:endParaRPr lang="pt-BR" sz="2000" dirty="0" smtClean="0"/>
          </a:p>
          <a:p>
            <a:pPr marL="0" indent="0">
              <a:buNone/>
            </a:pPr>
            <a:r>
              <a:rPr lang="pt-BR" sz="2000" dirty="0" smtClean="0"/>
              <a:t>      Seção </a:t>
            </a:r>
            <a:r>
              <a:rPr lang="pt-BR" sz="2000" dirty="0"/>
              <a:t>I </a:t>
            </a:r>
            <a:r>
              <a:rPr lang="pt-BR" sz="2000" dirty="0" smtClean="0"/>
              <a:t>– </a:t>
            </a:r>
            <a:r>
              <a:rPr lang="pt-BR" sz="2000" b="1" dirty="0" smtClean="0"/>
              <a:t>Das </a:t>
            </a:r>
            <a:r>
              <a:rPr lang="pt-BR" sz="2000" b="1" dirty="0"/>
              <a:t>Entidades da Sociedade Civil </a:t>
            </a:r>
            <a:r>
              <a:rPr lang="pt-BR" sz="1100" dirty="0"/>
              <a:t>(art. </a:t>
            </a:r>
            <a:r>
              <a:rPr lang="pt-BR" sz="1100" dirty="0" smtClean="0"/>
              <a:t>144)</a:t>
            </a:r>
          </a:p>
          <a:p>
            <a:pPr marL="0" indent="0">
              <a:buNone/>
            </a:pPr>
            <a:r>
              <a:rPr lang="pt-BR" sz="2000" dirty="0" smtClean="0"/>
              <a:t>      Seção </a:t>
            </a:r>
            <a:r>
              <a:rPr lang="pt-BR" sz="2000" dirty="0"/>
              <a:t>II – Dos Contratos de Gestão </a:t>
            </a:r>
            <a:r>
              <a:rPr lang="pt-BR" sz="1100" dirty="0"/>
              <a:t>(art. </a:t>
            </a:r>
            <a:r>
              <a:rPr lang="pt-BR" sz="1100" dirty="0" smtClean="0"/>
              <a:t>145 </a:t>
            </a:r>
            <a:r>
              <a:rPr lang="pt-BR" sz="1100" dirty="0"/>
              <a:t>e seguintes)</a:t>
            </a:r>
            <a:r>
              <a:rPr lang="pt-BR" sz="2000" dirty="0"/>
              <a:t>	</a:t>
            </a:r>
          </a:p>
          <a:p>
            <a:pPr marL="0" indent="0">
              <a:buNone/>
            </a:pPr>
            <a:r>
              <a:rPr lang="pt-BR" sz="2000" dirty="0"/>
              <a:t>      </a:t>
            </a:r>
            <a:r>
              <a:rPr lang="pt-BR" sz="2000" dirty="0" smtClean="0"/>
              <a:t>Seção </a:t>
            </a:r>
            <a:r>
              <a:rPr lang="pt-BR" sz="2000" dirty="0"/>
              <a:t>III – Dos Termos de Parceria </a:t>
            </a:r>
            <a:r>
              <a:rPr lang="pt-BR" sz="1100" dirty="0"/>
              <a:t>(art. </a:t>
            </a:r>
            <a:r>
              <a:rPr lang="pt-BR" sz="1100" dirty="0" smtClean="0"/>
              <a:t>154 </a:t>
            </a:r>
            <a:r>
              <a:rPr lang="pt-BR" sz="1100" dirty="0"/>
              <a:t>e seguintes)    </a:t>
            </a:r>
          </a:p>
          <a:p>
            <a:pPr marL="0" indent="0">
              <a:buNone/>
            </a:pPr>
            <a:r>
              <a:rPr lang="pt-BR" sz="2000" dirty="0"/>
              <a:t>      </a:t>
            </a:r>
            <a:r>
              <a:rPr lang="pt-BR" sz="2000" dirty="0" smtClean="0"/>
              <a:t>Seção </a:t>
            </a:r>
            <a:r>
              <a:rPr lang="pt-BR" sz="2000" dirty="0"/>
              <a:t>IV – Dos Termos de Colaboração e de Fomento </a:t>
            </a:r>
            <a:r>
              <a:rPr lang="pt-BR" sz="1100" dirty="0"/>
              <a:t>(art. </a:t>
            </a:r>
            <a:r>
              <a:rPr lang="pt-BR" sz="1100" dirty="0" smtClean="0"/>
              <a:t>163 </a:t>
            </a:r>
            <a:r>
              <a:rPr lang="pt-BR" sz="1100" dirty="0"/>
              <a:t>e seguintes)</a:t>
            </a:r>
          </a:p>
          <a:p>
            <a:pPr marL="0" indent="0">
              <a:buNone/>
            </a:pPr>
            <a:r>
              <a:rPr lang="pt-BR" sz="2000" dirty="0"/>
              <a:t>      </a:t>
            </a:r>
            <a:r>
              <a:rPr lang="pt-BR" sz="2000" dirty="0" smtClean="0"/>
              <a:t>Seção </a:t>
            </a:r>
            <a:r>
              <a:rPr lang="pt-BR" sz="2000" dirty="0"/>
              <a:t>V – Dos Convênios </a:t>
            </a:r>
            <a:r>
              <a:rPr lang="pt-BR" sz="1100" dirty="0"/>
              <a:t>(art. </a:t>
            </a:r>
            <a:r>
              <a:rPr lang="pt-BR" sz="1100" dirty="0" smtClean="0"/>
              <a:t>173 </a:t>
            </a:r>
            <a:r>
              <a:rPr lang="pt-BR" sz="1100" dirty="0"/>
              <a:t>e seguintes</a:t>
            </a:r>
            <a:r>
              <a:rPr lang="pt-BR" sz="1100" dirty="0" smtClean="0"/>
              <a:t>)</a:t>
            </a:r>
          </a:p>
          <a:p>
            <a:pPr marL="0" indent="0">
              <a:buNone/>
            </a:pPr>
            <a:r>
              <a:rPr lang="pt-BR" sz="2000" dirty="0"/>
              <a:t> </a:t>
            </a:r>
            <a:r>
              <a:rPr lang="pt-BR" sz="2000" dirty="0" smtClean="0"/>
              <a:t>     Seção VI – </a:t>
            </a:r>
            <a:r>
              <a:rPr lang="pt-BR" sz="2000" b="1" dirty="0" smtClean="0"/>
              <a:t>Dos Auxílios, Subvenções e Contribuições</a:t>
            </a:r>
            <a:r>
              <a:rPr lang="pt-BR" sz="2000" dirty="0" smtClean="0"/>
              <a:t> </a:t>
            </a:r>
            <a:r>
              <a:rPr lang="pt-BR" sz="1100" dirty="0" smtClean="0"/>
              <a:t>(art. 182 e seguintes)</a:t>
            </a:r>
            <a:endParaRPr lang="pt-BR" sz="11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 smtClean="0"/>
              <a:t>      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0748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1887</TotalTime>
  <Words>2199</Words>
  <Application>Microsoft Office PowerPoint</Application>
  <PresentationFormat>Apresentação na tela (4:3)</PresentationFormat>
  <Paragraphs>181</Paragraphs>
  <Slides>47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Courier New</vt:lpstr>
      <vt:lpstr>Century Gothic</vt:lpstr>
      <vt:lpstr>Wingdings</vt:lpstr>
      <vt:lpstr>Tema do Office</vt:lpstr>
      <vt:lpstr>Apresentação do PowerPoint</vt:lpstr>
      <vt:lpstr>PRECEITOS CONSTITUCIONAIS</vt:lpstr>
      <vt:lpstr>PRECEITOS CONSTITUCIONAIS</vt:lpstr>
      <vt:lpstr>DA COMPETÊNCIA DO TRIBUNAL DE CONTAS – LEI COMPLEMENTAR Nº 709/93</vt:lpstr>
      <vt:lpstr>DA COMPETÊNCIA DO TRIBUNAL DE CONTAS</vt:lpstr>
      <vt:lpstr>INSTRUÇÕES 02/2016 (DOE DE 01/12/2017)</vt:lpstr>
      <vt:lpstr>  INSTRUÇÕES 02/2016 (DOE DE 01/12/2017) </vt:lpstr>
      <vt:lpstr>  INSTRUÇÕES 02/2016 (DOE DE 01/12/2017) </vt:lpstr>
      <vt:lpstr>  INSTRUÇÕES 02/2016 (DOE DE 01/12/2017) </vt:lpstr>
      <vt:lpstr>FLUXO SISTÊMICO</vt:lpstr>
      <vt:lpstr>O que é Processo eletrônico?  </vt:lpstr>
      <vt:lpstr>OBJETIVOS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Certificado digital</vt:lpstr>
      <vt:lpstr>Características</vt:lpstr>
      <vt:lpstr>Apresentação do PowerPoint</vt:lpstr>
      <vt:lpstr>DIVISÃO DE ARQUIVOS – PdfSam</vt:lpstr>
      <vt:lpstr>Apresentação do PowerPoint</vt:lpstr>
      <vt:lpstr>Apresentação do PowerPoint</vt:lpstr>
      <vt:lpstr>Apresentação do PowerPoint</vt:lpstr>
      <vt:lpstr>Apresentação do PowerPoint</vt:lpstr>
      <vt:lpstr>COMUNICADO GP Nº 04/2016</vt:lpstr>
      <vt:lpstr>PROJETO      PILOTO </vt:lpstr>
      <vt:lpstr>Recursos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CONTATOS:</vt:lpstr>
    </vt:vector>
  </TitlesOfParts>
  <Company>Tribunal de Contas do Estado de São Paulo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Processo eletrônico</dc:title>
  <dc:creator>Sandra</dc:creator>
  <cp:lastModifiedBy>Eliane Cristina Francisco</cp:lastModifiedBy>
  <cp:revision>91</cp:revision>
  <dcterms:created xsi:type="dcterms:W3CDTF">2019-04-02T17:45:52Z</dcterms:created>
  <dcterms:modified xsi:type="dcterms:W3CDTF">2019-06-28T14:39:34Z</dcterms:modified>
</cp:coreProperties>
</file>