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6"/>
  </p:notesMasterIdLst>
  <p:handoutMasterIdLst>
    <p:handoutMasterId r:id="rId17"/>
  </p:handoutMasterIdLst>
  <p:sldIdLst>
    <p:sldId id="262" r:id="rId2"/>
    <p:sldId id="282" r:id="rId3"/>
    <p:sldId id="277" r:id="rId4"/>
    <p:sldId id="278" r:id="rId5"/>
    <p:sldId id="279" r:id="rId6"/>
    <p:sldId id="266" r:id="rId7"/>
    <p:sldId id="283" r:id="rId8"/>
    <p:sldId id="267" r:id="rId9"/>
    <p:sldId id="271" r:id="rId10"/>
    <p:sldId id="276" r:id="rId11"/>
    <p:sldId id="258" r:id="rId12"/>
    <p:sldId id="274" r:id="rId13"/>
    <p:sldId id="284" r:id="rId14"/>
    <p:sldId id="280" r:id="rId15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howGuides="1">
      <p:cViewPr>
        <p:scale>
          <a:sx n="50" d="100"/>
          <a:sy n="50" d="100"/>
        </p:scale>
        <p:origin x="-2100" y="-103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7" d="100"/>
          <a:sy n="87" d="100"/>
        </p:scale>
        <p:origin x="295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3A7B73-2C77-4D0E-8C15-79331DA849E8}" type="datetime1">
              <a:rPr lang="pt-BR" smtClean="0"/>
              <a:t>24/09/2018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A16D6843-E2DD-4402-B9F7-899F5F0BE17F}" type="datetime1">
              <a:rPr lang="pt-BR" noProof="0" smtClean="0"/>
              <a:t>24/09/2018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945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902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0902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7240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6619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4706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5101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pt-BR" smtClean="0"/>
              <a:pPr rtl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945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7" y="4406904"/>
            <a:ext cx="10360497" cy="1362071"/>
          </a:xfrm>
          <a:prstGeom prst="rect">
            <a:avLst/>
          </a:prstGeom>
        </p:spPr>
        <p:txBody>
          <a:bodyPr lIns="90677" tIns="45334" rIns="90677" bIns="45334" anchor="t"/>
          <a:lstStyle>
            <a:lvl1pPr algn="l">
              <a:defRPr sz="38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7" y="2906715"/>
            <a:ext cx="10360497" cy="1500190"/>
          </a:xfrm>
          <a:prstGeom prst="rect">
            <a:avLst/>
          </a:prstGeom>
        </p:spPr>
        <p:txBody>
          <a:bodyPr lIns="90677" tIns="45334" rIns="90677" bIns="45334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33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9067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601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134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668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20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735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269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440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09D2C1AD-E812-4765-8085-ECCA80893D6F}" type="datetime1">
              <a:rPr lang="pt-BR" noProof="0" smtClean="0"/>
              <a:t>24/09/2018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4518" y="6380104"/>
            <a:ext cx="3859798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5326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881544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42084" y="34944"/>
            <a:ext cx="9030805" cy="1143002"/>
          </a:xfrm>
          <a:prstGeom prst="rect">
            <a:avLst/>
          </a:prstGeom>
        </p:spPr>
        <p:txBody>
          <a:bodyPr lIns="90677" tIns="45334" rIns="90677" bIns="45334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0" y="1535117"/>
            <a:ext cx="5385518" cy="639760"/>
          </a:xfrm>
          <a:prstGeom prst="rect">
            <a:avLst/>
          </a:prstGeom>
        </p:spPr>
        <p:txBody>
          <a:bodyPr lIns="90677" tIns="45334" rIns="90677" bIns="45334" anchor="b"/>
          <a:lstStyle>
            <a:lvl1pPr marL="0" indent="0">
              <a:buNone/>
              <a:defRPr sz="2200" b="1"/>
            </a:lvl1pPr>
            <a:lvl2pPr marL="453370" indent="0">
              <a:buNone/>
              <a:defRPr sz="2200" b="1"/>
            </a:lvl2pPr>
            <a:lvl3pPr marL="906739" indent="0">
              <a:buNone/>
              <a:defRPr sz="1500" b="1"/>
            </a:lvl3pPr>
            <a:lvl4pPr marL="1360116" indent="0">
              <a:buNone/>
              <a:defRPr sz="1500" b="1"/>
            </a:lvl4pPr>
            <a:lvl5pPr marL="1813486" indent="0">
              <a:buNone/>
              <a:defRPr sz="1500" b="1"/>
            </a:lvl5pPr>
            <a:lvl6pPr marL="2266856" indent="0">
              <a:buNone/>
              <a:defRPr sz="1500" b="1"/>
            </a:lvl6pPr>
            <a:lvl7pPr marL="2720225" indent="0">
              <a:buNone/>
              <a:defRPr sz="1500" b="1"/>
            </a:lvl7pPr>
            <a:lvl8pPr marL="3173594" indent="0">
              <a:buNone/>
              <a:defRPr sz="1500" b="1"/>
            </a:lvl8pPr>
            <a:lvl9pPr marL="3626971" indent="0">
              <a:buNone/>
              <a:defRPr sz="15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0" y="2174879"/>
            <a:ext cx="5385518" cy="3951289"/>
          </a:xfrm>
          <a:prstGeom prst="rect">
            <a:avLst/>
          </a:prstGeom>
        </p:spPr>
        <p:txBody>
          <a:bodyPr lIns="90677" tIns="45334" rIns="90677" bIns="45334"/>
          <a:lstStyle>
            <a:lvl1pPr>
              <a:defRPr sz="2200"/>
            </a:lvl1pPr>
            <a:lvl2pPr>
              <a:defRPr sz="22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64" y="1535117"/>
            <a:ext cx="5387626" cy="639760"/>
          </a:xfrm>
          <a:prstGeom prst="rect">
            <a:avLst/>
          </a:prstGeom>
        </p:spPr>
        <p:txBody>
          <a:bodyPr lIns="90677" tIns="45334" rIns="90677" bIns="45334" anchor="b"/>
          <a:lstStyle>
            <a:lvl1pPr marL="0" indent="0">
              <a:buNone/>
              <a:defRPr sz="2200" b="1"/>
            </a:lvl1pPr>
            <a:lvl2pPr marL="453370" indent="0">
              <a:buNone/>
              <a:defRPr sz="2200" b="1"/>
            </a:lvl2pPr>
            <a:lvl3pPr marL="906739" indent="0">
              <a:buNone/>
              <a:defRPr sz="1500" b="1"/>
            </a:lvl3pPr>
            <a:lvl4pPr marL="1360116" indent="0">
              <a:buNone/>
              <a:defRPr sz="1500" b="1"/>
            </a:lvl4pPr>
            <a:lvl5pPr marL="1813486" indent="0">
              <a:buNone/>
              <a:defRPr sz="1500" b="1"/>
            </a:lvl5pPr>
            <a:lvl6pPr marL="2266856" indent="0">
              <a:buNone/>
              <a:defRPr sz="1500" b="1"/>
            </a:lvl6pPr>
            <a:lvl7pPr marL="2720225" indent="0">
              <a:buNone/>
              <a:defRPr sz="1500" b="1"/>
            </a:lvl7pPr>
            <a:lvl8pPr marL="3173594" indent="0">
              <a:buNone/>
              <a:defRPr sz="1500" b="1"/>
            </a:lvl8pPr>
            <a:lvl9pPr marL="3626971" indent="0">
              <a:buNone/>
              <a:defRPr sz="15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64" y="2174879"/>
            <a:ext cx="5387626" cy="3951289"/>
          </a:xfrm>
          <a:prstGeom prst="rect">
            <a:avLst/>
          </a:prstGeom>
        </p:spPr>
        <p:txBody>
          <a:bodyPr lIns="90677" tIns="45334" rIns="90677" bIns="45334"/>
          <a:lstStyle>
            <a:lvl1pPr>
              <a:defRPr sz="2200"/>
            </a:lvl1pPr>
            <a:lvl2pPr>
              <a:defRPr sz="22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609440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C19CA948-E42E-4093-98A0-1259FFBC912F}" type="datetime1">
              <a:rPr lang="pt-BR" noProof="0" smtClean="0"/>
              <a:t>24/09/2018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164518" y="6380104"/>
            <a:ext cx="3859798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735326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7DC1BBB0-96F0-4077-A278-0F3FB5C104D3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2184747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440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EA6087B5-C7A9-4BFD-958D-218FBB7A21F9}" type="datetime1">
              <a:rPr lang="pt-BR" noProof="0" smtClean="0"/>
              <a:t>24/09/2018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164518" y="6380104"/>
            <a:ext cx="3859798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735326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642063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101" y="4800603"/>
            <a:ext cx="7313296" cy="566740"/>
          </a:xfrm>
          <a:prstGeom prst="rect">
            <a:avLst/>
          </a:prstGeom>
        </p:spPr>
        <p:txBody>
          <a:bodyPr lIns="90677" tIns="45334" rIns="90677" bIns="45334"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101" y="1412776"/>
            <a:ext cx="7313296" cy="3314798"/>
          </a:xfrm>
          <a:prstGeom prst="rect">
            <a:avLst/>
          </a:prstGeom>
        </p:spPr>
        <p:txBody>
          <a:bodyPr lIns="90677" tIns="45334" rIns="90677" bIns="45334"/>
          <a:lstStyle>
            <a:lvl1pPr marL="0" indent="0">
              <a:buNone/>
              <a:defRPr sz="3000"/>
            </a:lvl1pPr>
            <a:lvl2pPr marL="453370" indent="0">
              <a:buNone/>
              <a:defRPr sz="3000"/>
            </a:lvl2pPr>
            <a:lvl3pPr marL="906739" indent="0">
              <a:buNone/>
              <a:defRPr sz="2200"/>
            </a:lvl3pPr>
            <a:lvl4pPr marL="1360116" indent="0">
              <a:buNone/>
              <a:defRPr sz="2200"/>
            </a:lvl4pPr>
            <a:lvl5pPr marL="1813486" indent="0">
              <a:buNone/>
              <a:defRPr sz="2200"/>
            </a:lvl5pPr>
            <a:lvl6pPr marL="2266856" indent="0">
              <a:buNone/>
              <a:defRPr sz="2200"/>
            </a:lvl6pPr>
            <a:lvl7pPr marL="2720225" indent="0">
              <a:buNone/>
              <a:defRPr sz="2200"/>
            </a:lvl7pPr>
            <a:lvl8pPr marL="3173594" indent="0">
              <a:buNone/>
              <a:defRPr sz="2200"/>
            </a:lvl8pPr>
            <a:lvl9pPr marL="3626971" indent="0">
              <a:buNone/>
              <a:defRPr sz="2200"/>
            </a:lvl9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101" y="5367343"/>
            <a:ext cx="7313296" cy="804861"/>
          </a:xfrm>
          <a:prstGeom prst="rect">
            <a:avLst/>
          </a:prstGeom>
        </p:spPr>
        <p:txBody>
          <a:bodyPr lIns="90677" tIns="45334" rIns="90677" bIns="45334"/>
          <a:lstStyle>
            <a:lvl1pPr marL="0" indent="0">
              <a:buNone/>
              <a:defRPr sz="1500"/>
            </a:lvl1pPr>
            <a:lvl2pPr marL="453370" indent="0">
              <a:buNone/>
              <a:defRPr sz="1500"/>
            </a:lvl2pPr>
            <a:lvl3pPr marL="906739" indent="0">
              <a:buNone/>
              <a:defRPr sz="800"/>
            </a:lvl3pPr>
            <a:lvl4pPr marL="1360116" indent="0">
              <a:buNone/>
              <a:defRPr sz="800"/>
            </a:lvl4pPr>
            <a:lvl5pPr marL="1813486" indent="0">
              <a:buNone/>
              <a:defRPr sz="800"/>
            </a:lvl5pPr>
            <a:lvl6pPr marL="2266856" indent="0">
              <a:buNone/>
              <a:defRPr sz="800"/>
            </a:lvl6pPr>
            <a:lvl7pPr marL="2720225" indent="0">
              <a:buNone/>
              <a:defRPr sz="800"/>
            </a:lvl7pPr>
            <a:lvl8pPr marL="3173594" indent="0">
              <a:buNone/>
              <a:defRPr sz="800"/>
            </a:lvl8pPr>
            <a:lvl9pPr marL="3626971" indent="0">
              <a:buNone/>
              <a:defRPr sz="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09440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09D2C1AD-E812-4765-8085-ECCA80893D6F}" type="datetime1">
              <a:rPr lang="pt-BR" noProof="0" smtClean="0"/>
              <a:t>24/09/2018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164518" y="6380104"/>
            <a:ext cx="3859798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735326" y="6380104"/>
            <a:ext cx="2844060" cy="365123"/>
          </a:xfrm>
          <a:prstGeom prst="rect">
            <a:avLst/>
          </a:prstGeom>
        </p:spPr>
        <p:txBody>
          <a:bodyPr lIns="161200" tIns="80600" rIns="161200" bIns="80600"/>
          <a:lstStyle/>
          <a:p>
            <a:pPr rtl="0"/>
            <a:fld id="{7DC1BBB0-96F0-4077-A278-0F3FB5C104D3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7592720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1122363"/>
            <a:ext cx="10360501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/>
          <a:lstStyle/>
          <a:p>
            <a:fld id="{48C5653C-3DBD-5B45-8F66-229C90529DD0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8357" y="6356352"/>
            <a:ext cx="2742486" cy="365125"/>
          </a:xfrm>
          <a:prstGeom prst="rect">
            <a:avLst/>
          </a:prstGeom>
        </p:spPr>
        <p:txBody>
          <a:bodyPr/>
          <a:lstStyle/>
          <a:p>
            <a:fld id="{50203C1D-A417-AE4B-AE61-C912BB0624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rtlCol="0"/>
          <a:lstStyle>
            <a:lvl1pPr marL="340029" indent="-340029">
              <a:buFont typeface="Wingdings" panose="05000000000000000000" pitchFamily="2" charset="2"/>
              <a:buChar char="Ø"/>
              <a:defRPr/>
            </a:lvl1pPr>
            <a:lvl2pPr marL="736725" indent="-283355">
              <a:buFont typeface="Wingdings" panose="05000000000000000000" pitchFamily="2" charset="2"/>
              <a:buChar char="Ø"/>
              <a:defRPr/>
            </a:lvl2pPr>
            <a:lvl3pPr marL="1133427" indent="-226688">
              <a:buFont typeface="Wingdings" panose="05000000000000000000" pitchFamily="2" charset="2"/>
              <a:buChar char="Ø"/>
              <a:defRPr/>
            </a:lvl3pPr>
            <a:lvl4pPr marL="1586798" indent="-226688">
              <a:buFont typeface="Wingdings" panose="05000000000000000000" pitchFamily="2" charset="2"/>
              <a:buChar char="Ø"/>
              <a:defRPr/>
            </a:lvl4pPr>
            <a:lvl5pPr marL="2040174" indent="-226688">
              <a:buFont typeface="Wingdings" panose="05000000000000000000" pitchFamily="2" charset="2"/>
              <a:buChar char="Ø"/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070076" y="116632"/>
            <a:ext cx="8712968" cy="1008112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 hasCustomPrompt="1"/>
          </p:nvPr>
        </p:nvSpPr>
        <p:spPr>
          <a:xfrm>
            <a:off x="1169988" y="6453188"/>
            <a:ext cx="10037762" cy="288925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pt-BR" dirty="0" smtClean="0"/>
              <a:t>DTI - Departamento de Tecnologia da Informação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" y="-23153"/>
            <a:ext cx="12188825" cy="125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929" tIns="60465" rIns="120929" bIns="60465" rtlCol="0" anchor="ctr"/>
          <a:lstStyle/>
          <a:p>
            <a:pPr algn="ctr"/>
            <a:endParaRPr lang="pt-BR" dirty="0"/>
          </a:p>
        </p:txBody>
      </p:sp>
      <p:pic>
        <p:nvPicPr>
          <p:cNvPr id="2050" name="Picture 2" descr="https://www4.tce.sp.gov.br/observatorio/wp-content/uploads/sites/3/2018/01/logo-tc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58" y="137205"/>
            <a:ext cx="2673023" cy="83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99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7" r:id="rId2"/>
    <p:sldLayoutId id="2147483719" r:id="rId3"/>
    <p:sldLayoutId id="2147483721" r:id="rId4"/>
    <p:sldLayoutId id="2147483724" r:id="rId5"/>
    <p:sldLayoutId id="2147483725" r:id="rId6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06739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029" indent="-340029" algn="l" defTabSz="906739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6725" indent="-283355" algn="l" defTabSz="906739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27" indent="-226688" algn="l" defTabSz="90673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6798" indent="-226688" algn="l" defTabSz="906739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40174" indent="-226688" algn="l" defTabSz="906739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493543" indent="-226688" algn="l" defTabSz="90673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946914" indent="-226688" algn="l" defTabSz="90673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400282" indent="-226688" algn="l" defTabSz="90673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853653" indent="-226688" algn="l" defTabSz="90673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3370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906739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16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13486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66856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720225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173594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71" algn="l" defTabSz="90673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homolog.tce.sp.gov.br/sei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tec3@tce.sp.gov.b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hyperlink" Target="mailto:falecomsei@tce.sp.gov.br" TargetMode="External"/><Relationship Id="rId4" Type="http://schemas.openxmlformats.org/officeDocument/2006/relationships/hyperlink" Target="https://www.tce.sp.gov.br/sei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tce.sp.gov.br/sei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iteable.com/watch/sei-tcesp-1966400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vg.gov.br/curso/74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alecomsei@tce.sp.gov.b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http://www.tce.sp.gov.br/se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480004" y="4437112"/>
            <a:ext cx="9141619" cy="1655762"/>
          </a:xfrm>
        </p:spPr>
        <p:txBody>
          <a:bodyPr rtlCol="0">
            <a:normAutofit/>
          </a:bodyPr>
          <a:lstStyle/>
          <a:p>
            <a:pPr rtl="0"/>
            <a:r>
              <a:rPr lang="pt-BR" sz="3600" dirty="0" smtClean="0"/>
              <a:t>Apresentação Inicial</a:t>
            </a:r>
            <a:endParaRPr lang="pt-BR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sei.jpg">
            <a:extLst>
              <a:ext uri="{FF2B5EF4-FFF2-40B4-BE49-F238E27FC236}">
                <a16:creationId xmlns="" xmlns:a16="http://schemas.microsoft.com/office/drawing/2014/main" id="{395C950B-0489-47AD-B667-3F934E2A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188" y="1844824"/>
            <a:ext cx="4418612" cy="245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5469" y="1600200"/>
            <a:ext cx="6978936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pt-BR" dirty="0" smtClean="0"/>
              <a:t>Hotsite do SEI!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926060" y="609329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hlinkClick r:id="rId2"/>
              </a:rPr>
              <a:t>http://www.tce.sp.gov.br/sei</a:t>
            </a:r>
            <a:r>
              <a:rPr lang="pt-BR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4398769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pt-BR" dirty="0" smtClean="0"/>
              <a:t>A Central de Atendimento será capacitada para dar o suporte no SEI: </a:t>
            </a:r>
            <a:r>
              <a:rPr lang="pt-BR" b="1" dirty="0" smtClean="0"/>
              <a:t>4321</a:t>
            </a:r>
            <a:r>
              <a:rPr lang="pt-BR" dirty="0" smtClean="0"/>
              <a:t> ou </a:t>
            </a:r>
            <a:r>
              <a:rPr lang="pt-BR" dirty="0" smtClean="0">
                <a:hlinkClick r:id="rId3"/>
              </a:rPr>
              <a:t>dtec3@tce.sp.gov.br</a:t>
            </a:r>
            <a:endParaRPr lang="pt-BR" dirty="0" smtClean="0"/>
          </a:p>
          <a:p>
            <a:r>
              <a:rPr lang="pt-BR" dirty="0" smtClean="0"/>
              <a:t>Hotsite sobre o SEI, com informações, vídeos, manuais, </a:t>
            </a:r>
            <a:r>
              <a:rPr lang="pt-BR" dirty="0" err="1" smtClean="0"/>
              <a:t>etc</a:t>
            </a:r>
            <a:r>
              <a:rPr lang="pt-BR" dirty="0" smtClean="0"/>
              <a:t>:</a:t>
            </a:r>
          </a:p>
          <a:p>
            <a:pPr marL="906739" lvl="2" indent="0">
              <a:buNone/>
            </a:pPr>
            <a:r>
              <a:rPr lang="pt-BR" sz="2800" b="1" dirty="0">
                <a:hlinkClick r:id="rId4"/>
              </a:rPr>
              <a:t>https://</a:t>
            </a:r>
            <a:r>
              <a:rPr lang="pt-BR" sz="2800" b="1" dirty="0" smtClean="0">
                <a:hlinkClick r:id="rId4"/>
              </a:rPr>
              <a:t>www.tce.sp.gov.br/sei</a:t>
            </a:r>
            <a:r>
              <a:rPr lang="pt-BR" sz="2800" b="1" dirty="0" smtClean="0"/>
              <a:t> </a:t>
            </a:r>
            <a:endParaRPr lang="pt-BR" sz="2800" b="1" dirty="0"/>
          </a:p>
          <a:p>
            <a:r>
              <a:rPr lang="pt-BR" dirty="0" smtClean="0"/>
              <a:t>E-mail específico da equipe de implantação: </a:t>
            </a:r>
            <a:r>
              <a:rPr lang="pt-BR" sz="2800" b="1" dirty="0" smtClean="0">
                <a:hlinkClick r:id="rId5"/>
              </a:rPr>
              <a:t>falecomsei@tce.sp.gov.br</a:t>
            </a:r>
            <a:r>
              <a:rPr lang="pt-BR" sz="2800" b="1" dirty="0" smtClean="0"/>
              <a:t> </a:t>
            </a:r>
          </a:p>
          <a:p>
            <a:endParaRPr lang="pt-BR" sz="2800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rtlCol="0">
            <a:normAutofit/>
          </a:bodyPr>
          <a:lstStyle/>
          <a:p>
            <a:pPr algn="r" rtl="0"/>
            <a:r>
              <a:rPr lang="pt-BR" dirty="0" smtClean="0"/>
              <a:t>Suporte na utilização do SEI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pt-BR" dirty="0"/>
              <a:t>Ao entrar em produção, o SEI! deve ser mantido em observação constante, de forma a identificar problemas e oportunidades de melhoria</a:t>
            </a:r>
          </a:p>
          <a:p>
            <a:pPr lvl="1"/>
            <a:r>
              <a:rPr lang="pt-BR" dirty="0"/>
              <a:t>Os canais de comunicação </a:t>
            </a:r>
            <a:r>
              <a:rPr lang="pt-BR" dirty="0" smtClean="0"/>
              <a:t>serão mantidos (e-mail, site, telefone, etc.)</a:t>
            </a:r>
            <a:endParaRPr lang="pt-BR" dirty="0"/>
          </a:p>
          <a:p>
            <a:pPr lvl="1"/>
            <a:r>
              <a:rPr lang="pt-BR" dirty="0"/>
              <a:t>O sistema </a:t>
            </a:r>
            <a:r>
              <a:rPr lang="pt-BR" dirty="0" smtClean="0"/>
              <a:t>terá monitoração </a:t>
            </a:r>
            <a:r>
              <a:rPr lang="pt-BR" dirty="0"/>
              <a:t>constante</a:t>
            </a:r>
          </a:p>
          <a:p>
            <a:pPr lvl="1"/>
            <a:r>
              <a:rPr lang="pt-BR" dirty="0"/>
              <a:t>Os treinamentos </a:t>
            </a:r>
            <a:r>
              <a:rPr lang="pt-BR" dirty="0" smtClean="0"/>
              <a:t>continuarão, </a:t>
            </a:r>
            <a:r>
              <a:rPr lang="pt-BR" dirty="0"/>
              <a:t>com tópicos específicos</a:t>
            </a: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rtlCol="0">
            <a:normAutofit/>
          </a:bodyPr>
          <a:lstStyle/>
          <a:p>
            <a:pPr algn="r" rtl="0"/>
            <a:r>
              <a:rPr lang="pt-BR" dirty="0"/>
              <a:t>Uso e aprimoramento constante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9684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557908" y="2636912"/>
            <a:ext cx="9782801" cy="2959224"/>
          </a:xfrm>
        </p:spPr>
        <p:txBody>
          <a:bodyPr/>
          <a:lstStyle/>
          <a:p>
            <a:pPr marL="0" indent="0" algn="ctr">
              <a:buNone/>
            </a:pPr>
            <a:r>
              <a:rPr lang="pt-BR" sz="3200" smtClean="0"/>
              <a:t>A </a:t>
            </a:r>
            <a:r>
              <a:rPr lang="pt-BR" sz="3200" dirty="0" smtClean="0"/>
              <a:t>participação de todos é fundamental para que a implantação seja um sucesso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SEI!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54205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i.jpg">
            <a:extLst>
              <a:ext uri="{FF2B5EF4-FFF2-40B4-BE49-F238E27FC236}">
                <a16:creationId xmlns="" xmlns:a16="http://schemas.microsoft.com/office/drawing/2014/main" id="{395C950B-0489-47AD-B667-3F934E2AA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916" y="1916832"/>
            <a:ext cx="4418612" cy="245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nÃ­ci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476" y="2478893"/>
            <a:ext cx="4095163" cy="132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1"/>
          <p:cNvSpPr txBox="1">
            <a:spLocks/>
          </p:cNvSpPr>
          <p:nvPr/>
        </p:nvSpPr>
        <p:spPr>
          <a:xfrm>
            <a:off x="1701924" y="4368354"/>
            <a:ext cx="9141619" cy="86367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06739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 smtClean="0">
                <a:hlinkClick r:id="rId5"/>
              </a:rPr>
              <a:t>www.tce.sp.gov.br/sei</a:t>
            </a:r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3229519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o SEI?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612" y="2381250"/>
            <a:ext cx="52006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68912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 </a:t>
            </a:r>
            <a:r>
              <a:rPr lang="pt-BR" b="1" dirty="0"/>
              <a:t>Sistema Eletrônico de Informações (SEI)</a:t>
            </a:r>
            <a:r>
              <a:rPr lang="pt-BR" dirty="0"/>
              <a:t>, desenvolvido pelo Tribunal Regional Federal da 4ª Região (TRF4), é uma ferramenta de gestão de documentos e processos eletrônicos, e tem como objetivo promover a eficiência administrativa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dirty="0"/>
              <a:t>SEI integra o Processo Eletrônico Nacional (</a:t>
            </a:r>
            <a:r>
              <a:rPr lang="pt-BR" dirty="0" smtClean="0"/>
              <a:t>PEN)</a:t>
            </a:r>
          </a:p>
          <a:p>
            <a:pPr lvl="1"/>
            <a:r>
              <a:rPr lang="pt-BR" dirty="0" smtClean="0"/>
              <a:t>iniciativa </a:t>
            </a:r>
            <a:r>
              <a:rPr lang="pt-BR" dirty="0"/>
              <a:t>conjunta de órgãos e entidades de diversas esferas da administração </a:t>
            </a:r>
            <a:r>
              <a:rPr lang="pt-BR" dirty="0" smtClean="0"/>
              <a:t>pública</a:t>
            </a:r>
          </a:p>
          <a:p>
            <a:pPr lvl="1"/>
            <a:r>
              <a:rPr lang="pt-BR" dirty="0" smtClean="0"/>
              <a:t>Tem como objetivo </a:t>
            </a:r>
            <a:r>
              <a:rPr lang="pt-BR" dirty="0"/>
              <a:t>construir uma infraestrutura pública de processos e documentos administrativos </a:t>
            </a:r>
            <a:r>
              <a:rPr lang="pt-BR" dirty="0" smtClean="0"/>
              <a:t>eletrônico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pt-BR" dirty="0" smtClean="0"/>
              <a:t>O que é o SEI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097016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93436" y="1268760"/>
            <a:ext cx="9782801" cy="4572000"/>
          </a:xfrm>
        </p:spPr>
        <p:txBody>
          <a:bodyPr/>
          <a:lstStyle/>
          <a:p>
            <a:r>
              <a:rPr lang="pt-BR" sz="2800" dirty="0" smtClean="0"/>
              <a:t>Acompanhamento </a:t>
            </a:r>
            <a:r>
              <a:rPr lang="pt-BR" sz="2800" dirty="0"/>
              <a:t>de </a:t>
            </a:r>
            <a:r>
              <a:rPr lang="pt-BR" sz="2800" dirty="0" smtClean="0"/>
              <a:t>processos administrativos 100% </a:t>
            </a:r>
            <a:r>
              <a:rPr lang="pt-BR" sz="2800" i="1" dirty="0" smtClean="0"/>
              <a:t>online;</a:t>
            </a:r>
          </a:p>
          <a:p>
            <a:r>
              <a:rPr lang="pt-BR" sz="2800" dirty="0" smtClean="0"/>
              <a:t>Assinatura </a:t>
            </a:r>
            <a:r>
              <a:rPr lang="pt-BR" sz="2800" dirty="0"/>
              <a:t>de documentos por usuários internos e externos;</a:t>
            </a:r>
          </a:p>
          <a:p>
            <a:r>
              <a:rPr lang="pt-BR" sz="2800" dirty="0" smtClean="0"/>
              <a:t>Aumento da </a:t>
            </a:r>
            <a:r>
              <a:rPr lang="pt-BR" sz="2800" dirty="0"/>
              <a:t>produtividade e diminuição do uso do papel;</a:t>
            </a:r>
          </a:p>
          <a:p>
            <a:r>
              <a:rPr lang="pt-BR" sz="2800" dirty="0" smtClean="0"/>
              <a:t>Sistema intuitivo </a:t>
            </a:r>
            <a:r>
              <a:rPr lang="pt-BR" sz="2800" dirty="0"/>
              <a:t>e estruturado, com boa navegabilidade e usabilidade;</a:t>
            </a:r>
          </a:p>
          <a:p>
            <a:r>
              <a:rPr lang="pt-BR" sz="2800" dirty="0" smtClean="0"/>
              <a:t>Acesso remoto </a:t>
            </a:r>
            <a:r>
              <a:rPr lang="pt-BR" sz="2800" dirty="0"/>
              <a:t>por meio de diversos tipos de equipamentos (notebooks, </a:t>
            </a:r>
            <a:r>
              <a:rPr lang="pt-BR" sz="2800" dirty="0" err="1"/>
              <a:t>tablets</a:t>
            </a:r>
            <a:r>
              <a:rPr lang="pt-BR" sz="2800" dirty="0"/>
              <a:t>, smartphones etc.);</a:t>
            </a:r>
          </a:p>
          <a:p>
            <a:r>
              <a:rPr lang="pt-BR" sz="2800" dirty="0" smtClean="0"/>
              <a:t>Melhoria nos </a:t>
            </a:r>
            <a:r>
              <a:rPr lang="pt-BR" sz="2800" dirty="0"/>
              <a:t>fluxos de trabalho e agilidade na </a:t>
            </a:r>
            <a:r>
              <a:rPr lang="pt-BR" sz="2800" dirty="0" smtClean="0"/>
              <a:t>tramitação;</a:t>
            </a:r>
            <a:endParaRPr lang="pt-BR" sz="2800" dirty="0"/>
          </a:p>
          <a:p>
            <a:r>
              <a:rPr lang="pt-BR" sz="2800" dirty="0" smtClean="0"/>
              <a:t>Sem ônus para o TCESP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pt-BR" dirty="0" smtClean="0"/>
              <a:t>Benefícios do SEI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40707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Mais de 360 órgãos (federais, estaduais, municipais e estatais) com iniciativas de implantação</a:t>
            </a:r>
          </a:p>
          <a:p>
            <a:r>
              <a:rPr lang="pt-BR" sz="2800" dirty="0" smtClean="0"/>
              <a:t>Implantado em 113 órgãos (dados de 17/09/2018)</a:t>
            </a:r>
          </a:p>
          <a:p>
            <a:r>
              <a:rPr lang="pt-BR" sz="2800" dirty="0" smtClean="0"/>
              <a:t>Implantado no MPSP, TCE/RO e TCE/RR, por exemplo.</a:t>
            </a:r>
          </a:p>
          <a:p>
            <a:r>
              <a:rPr lang="pt-BR" sz="2800" dirty="0" smtClean="0"/>
              <a:t>Curso EAD gratuito pelo site </a:t>
            </a:r>
            <a:r>
              <a:rPr lang="pt-BR" sz="2800" dirty="0"/>
              <a:t>da ENAP: </a:t>
            </a:r>
            <a:r>
              <a:rPr lang="pt-BR" sz="2800" dirty="0">
                <a:hlinkClick r:id="rId2"/>
              </a:rPr>
              <a:t>https://</a:t>
            </a:r>
            <a:r>
              <a:rPr lang="pt-BR" sz="2800" dirty="0" smtClean="0">
                <a:hlinkClick r:id="rId2"/>
              </a:rPr>
              <a:t>evg.gov.br/curso/74</a:t>
            </a:r>
            <a:r>
              <a:rPr lang="pt-BR" sz="2800" dirty="0" smtClean="0"/>
              <a:t> </a:t>
            </a:r>
          </a:p>
          <a:p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Adesão ao SEI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59108" y="3033544"/>
            <a:ext cx="5446341" cy="3761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12645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55 0.17199 C -0.10534 0.16759 -0.1655 0.14004 -0.17396 0.13657 C -0.20612 0.12384 -0.24102 0.11388 -0.27526 0.10347 C -0.36641 0.07638 -0.45899 0.05416 -0.54557 0.02106 C -0.58945 0.00462 -0.62344 -0.022 -0.66289 -0.04167 C -0.67279 -0.05463 -0.68763 -0.06158 -0.70313 -0.0713 C -0.71081 -0.07663 -0.72708 -0.08519 -0.72708 -0.08473 C -0.73034 -0.09121 -0.73672 -0.0963 -0.74297 -0.10093 " pathEditMode="relative" rAng="0" ptsTypes="fffffff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78" y="-1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pt-BR" dirty="0" smtClean="0"/>
              <a:t>Será implantado de forma gradual, por tipo de processo. </a:t>
            </a:r>
          </a:p>
          <a:p>
            <a:pPr lvl="1"/>
            <a:r>
              <a:rPr lang="pt-BR" sz="2800" dirty="0" smtClean="0"/>
              <a:t>Inicialmente, processos de aquisições</a:t>
            </a:r>
            <a:endParaRPr lang="pt-BR" sz="2800" dirty="0"/>
          </a:p>
          <a:p>
            <a:r>
              <a:rPr lang="pt-BR" dirty="0" smtClean="0"/>
              <a:t>Treinamento para usuários finais: Sei Usar!</a:t>
            </a:r>
          </a:p>
          <a:p>
            <a:pPr lvl="1"/>
            <a:r>
              <a:rPr lang="pt-BR" sz="2800" dirty="0" smtClean="0"/>
              <a:t>CH de 8 horas</a:t>
            </a:r>
          </a:p>
          <a:p>
            <a:pPr lvl="1"/>
            <a:r>
              <a:rPr lang="pt-BR" sz="2800" dirty="0" smtClean="0"/>
              <a:t>Semana de 1º a 5 de Outubro, 1 turma de 40 pessoas por dia</a:t>
            </a:r>
          </a:p>
          <a:p>
            <a:pPr lvl="1"/>
            <a:r>
              <a:rPr lang="pt-BR" sz="2800" dirty="0" smtClean="0"/>
              <a:t>Importante a participação de pelo menos uma pessoa de cada área</a:t>
            </a:r>
          </a:p>
          <a:p>
            <a:pPr lvl="1"/>
            <a:r>
              <a:rPr lang="pt-BR" sz="2800" dirty="0" smtClean="0"/>
              <a:t>Instrutores do TCE/TO e TCE/RR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rtlCol="0">
            <a:normAutofit/>
          </a:bodyPr>
          <a:lstStyle/>
          <a:p>
            <a:pPr algn="r" rtl="0"/>
            <a:r>
              <a:rPr lang="pt-BR" dirty="0" smtClean="0"/>
              <a:t>Passos para a Implantação no TCESP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23366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pt-BR" dirty="0" smtClean="0"/>
              <a:t>Início da utilização em processos de aquisição, no âmbito do DGA, a partir de 8 de outubro</a:t>
            </a:r>
          </a:p>
          <a:p>
            <a:pPr lvl="1"/>
            <a:r>
              <a:rPr lang="pt-BR" sz="2800" dirty="0" smtClean="0"/>
              <a:t>Inicialmente, nada muda para as demais áreas</a:t>
            </a:r>
          </a:p>
          <a:p>
            <a:pPr lvl="1"/>
            <a:r>
              <a:rPr lang="pt-BR" sz="2800" dirty="0" smtClean="0"/>
              <a:t>A solicitação de compra, ao chegar no DGA/DM, será inserida no SEI e o processo passará a ser eletrônico</a:t>
            </a:r>
          </a:p>
          <a:p>
            <a:pPr lvl="1"/>
            <a:r>
              <a:rPr lang="pt-BR" sz="2800" dirty="0" smtClean="0"/>
              <a:t>A partir de dezembro, as áreas solicitantes passarão a iniciar o pedido de compras dentro do SEI</a:t>
            </a:r>
          </a:p>
          <a:p>
            <a:pPr lvl="1"/>
            <a:r>
              <a:rPr lang="pt-BR" sz="2800" dirty="0" smtClean="0"/>
              <a:t>Em 2019 outros tipos de processos serão selecionados para tramitarem eletronicamente pelo SEI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rtlCol="0">
            <a:normAutofit/>
          </a:bodyPr>
          <a:lstStyle/>
          <a:p>
            <a:pPr algn="r" rtl="0"/>
            <a:r>
              <a:rPr lang="pt-BR" dirty="0" smtClean="0"/>
              <a:t>Passos para a Implantação no TCESP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57398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pt-BR" dirty="0"/>
              <a:t>A adoção do SEI! </a:t>
            </a:r>
            <a:r>
              <a:rPr lang="pt-BR" dirty="0" smtClean="0"/>
              <a:t>alterará </a:t>
            </a:r>
            <a:r>
              <a:rPr lang="pt-BR" dirty="0"/>
              <a:t>a forma como as informações circulam pelo TCESP.</a:t>
            </a:r>
          </a:p>
          <a:p>
            <a:pPr lvl="1"/>
            <a:r>
              <a:rPr lang="pt-BR" dirty="0" smtClean="0"/>
              <a:t>Deixarão </a:t>
            </a:r>
            <a:r>
              <a:rPr lang="pt-BR" dirty="0"/>
              <a:t>de existir documentos isolados</a:t>
            </a:r>
          </a:p>
          <a:p>
            <a:pPr lvl="1"/>
            <a:r>
              <a:rPr lang="pt-BR" dirty="0"/>
              <a:t>O trâmite </a:t>
            </a:r>
            <a:r>
              <a:rPr lang="pt-BR" dirty="0" smtClean="0"/>
              <a:t>poderá </a:t>
            </a:r>
            <a:r>
              <a:rPr lang="pt-BR" dirty="0"/>
              <a:t>ser feito em paralelo pelas áreas</a:t>
            </a:r>
          </a:p>
          <a:p>
            <a:pPr lvl="1"/>
            <a:r>
              <a:rPr lang="pt-BR" dirty="0"/>
              <a:t>A consulta é imediata e mais rápida</a:t>
            </a:r>
          </a:p>
          <a:p>
            <a:pPr lvl="1"/>
            <a:endParaRPr lang="pt-BR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rtlCol="0">
            <a:normAutofit/>
          </a:bodyPr>
          <a:lstStyle/>
          <a:p>
            <a:pPr algn="r" rtl="0"/>
            <a:r>
              <a:rPr lang="pt-BR" dirty="0"/>
              <a:t>Treinamento e Sensibilização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98543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pt-BR" dirty="0" smtClean="0"/>
              <a:t>A equipe de implantação está preparando </a:t>
            </a:r>
            <a:r>
              <a:rPr lang="pt-BR" dirty="0"/>
              <a:t>desde </a:t>
            </a:r>
            <a:r>
              <a:rPr lang="pt-BR" dirty="0" smtClean="0"/>
              <a:t>já:</a:t>
            </a:r>
            <a:endParaRPr lang="pt-BR" dirty="0"/>
          </a:p>
          <a:p>
            <a:pPr lvl="1"/>
            <a:r>
              <a:rPr lang="pt-BR" sz="2800" dirty="0"/>
              <a:t>Suporte tanto tecnológico quanto do uso do sistema</a:t>
            </a:r>
          </a:p>
          <a:p>
            <a:pPr lvl="1"/>
            <a:r>
              <a:rPr lang="pt-BR" sz="2800" dirty="0" smtClean="0"/>
              <a:t>Capacitação de multiplicadores nas </a:t>
            </a:r>
            <a:r>
              <a:rPr lang="pt-BR" sz="2800" dirty="0"/>
              <a:t>áreas</a:t>
            </a:r>
          </a:p>
          <a:p>
            <a:pPr lvl="1"/>
            <a:r>
              <a:rPr lang="pt-BR" sz="2800" dirty="0"/>
              <a:t>Ambiente de </a:t>
            </a:r>
            <a:r>
              <a:rPr lang="pt-BR" sz="2800" dirty="0" smtClean="0"/>
              <a:t>testes, </a:t>
            </a:r>
            <a:r>
              <a:rPr lang="pt-BR" sz="2800" dirty="0"/>
              <a:t>aberto para todos</a:t>
            </a:r>
          </a:p>
          <a:p>
            <a:pPr lvl="1"/>
            <a:r>
              <a:rPr lang="pt-BR" sz="2800" dirty="0"/>
              <a:t>Canal de comunicação </a:t>
            </a:r>
            <a:r>
              <a:rPr lang="pt-BR" sz="2800" dirty="0" smtClean="0"/>
              <a:t>específico (</a:t>
            </a:r>
            <a:r>
              <a:rPr lang="pt-BR" sz="2800" dirty="0" smtClean="0">
                <a:hlinkClick r:id="rId3"/>
              </a:rPr>
              <a:t>falecomsei@tce.sp.gov.br</a:t>
            </a:r>
            <a:r>
              <a:rPr lang="pt-BR" sz="2800" dirty="0" smtClean="0"/>
              <a:t> ou </a:t>
            </a:r>
            <a:r>
              <a:rPr lang="pt-BR" sz="2800" dirty="0" smtClean="0">
                <a:hlinkClick r:id="rId4"/>
              </a:rPr>
              <a:t>http://www.tce.sp.gov.br/sei</a:t>
            </a:r>
            <a:r>
              <a:rPr lang="pt-BR" sz="2800" dirty="0" smtClean="0"/>
              <a:t>) </a:t>
            </a:r>
            <a:endParaRPr lang="pt-BR" sz="2800" dirty="0"/>
          </a:p>
          <a:p>
            <a:pPr lvl="1"/>
            <a:r>
              <a:rPr lang="pt-BR" sz="2800" dirty="0" smtClean="0"/>
              <a:t>No momento oportuno, apoio local às </a:t>
            </a:r>
            <a:r>
              <a:rPr lang="pt-BR" sz="2800" dirty="0"/>
              <a:t>Unidades Regionais</a:t>
            </a:r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rtlCol="0">
            <a:normAutofit/>
          </a:bodyPr>
          <a:lstStyle/>
          <a:p>
            <a:pPr algn="r" rtl="0"/>
            <a:r>
              <a:rPr lang="pt-BR" dirty="0"/>
              <a:t>Treinamento e Sensibilização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sei.jpg">
            <a:extLst>
              <a:ext uri="{FF2B5EF4-FFF2-40B4-BE49-F238E27FC236}">
                <a16:creationId xmlns="" xmlns:a16="http://schemas.microsoft.com/office/drawing/2014/main" id="{2763DB0B-0D4B-4CD6-B17F-5ABDE6FC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924" y="6172200"/>
            <a:ext cx="1173938" cy="65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28075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theme/theme1.xml><?xml version="1.0" encoding="utf-8"?>
<a:theme xmlns:a="http://schemas.openxmlformats.org/drawingml/2006/main" name="Apresentacao Presidencia - 2018-06-22 v3.3 - Final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just"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Apresentacao Presidencia - 2018-06-22 v3.3 - Final</Template>
  <TotalTime>1726</TotalTime>
  <Words>511</Words>
  <Application>Microsoft Office PowerPoint</Application>
  <PresentationFormat>Personalizar</PresentationFormat>
  <Paragraphs>69</Paragraphs>
  <Slides>14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Apresentacao Presidencia - 2018-06-22 v3.3 - Final</vt:lpstr>
      <vt:lpstr>Apresentação do PowerPoint</vt:lpstr>
      <vt:lpstr>O que é o SEI?</vt:lpstr>
      <vt:lpstr>O que é o SEI</vt:lpstr>
      <vt:lpstr>Benefícios do SEI</vt:lpstr>
      <vt:lpstr>Adesão ao SEI</vt:lpstr>
      <vt:lpstr>Passos para a Implantação no TCESP</vt:lpstr>
      <vt:lpstr>Passos para a Implantação no TCESP</vt:lpstr>
      <vt:lpstr>Treinamento e Sensibilização</vt:lpstr>
      <vt:lpstr>Treinamento e Sensibilização</vt:lpstr>
      <vt:lpstr>Hotsite do SEI!</vt:lpstr>
      <vt:lpstr>Suporte na utilização do SEI</vt:lpstr>
      <vt:lpstr>Uso e aprimoramento constante</vt:lpstr>
      <vt:lpstr>SEI!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SEI!</dc:title>
  <dc:creator>David Araújo</dc:creator>
  <cp:lastModifiedBy>Fábio Correa Xavier</cp:lastModifiedBy>
  <cp:revision>50</cp:revision>
  <dcterms:created xsi:type="dcterms:W3CDTF">2018-08-12T13:04:06Z</dcterms:created>
  <dcterms:modified xsi:type="dcterms:W3CDTF">2018-09-24T17:33:20Z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